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8" r:id="rId11"/>
    <p:sldId id="269" r:id="rId12"/>
    <p:sldId id="270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1671" y="889000"/>
            <a:ext cx="6461124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2644" y="1611629"/>
            <a:ext cx="10363200" cy="4451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quejas@nube.sep.gob.mx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apia@nube.sep.gob.mx" TargetMode="External"/><Relationship Id="rId2" Type="http://schemas.openxmlformats.org/officeDocument/2006/relationships/hyperlink" Target="mailto:quejas_denuncias@nube.sep.Gob.mx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hyperlink" Target="mailto:consuelo.romero@nube.sep.Gob.m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3"/>
            <a:ext cx="12191999" cy="6857997"/>
            <a:chOff x="79311" y="4664"/>
            <a:chExt cx="12191999" cy="68579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311" y="4664"/>
              <a:ext cx="12191999" cy="685799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910" y="1111495"/>
              <a:ext cx="3886200" cy="165285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1600" y="3391678"/>
            <a:ext cx="101644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1" spc="-40" dirty="0">
                <a:solidFill>
                  <a:srgbClr val="00B0F0"/>
                </a:solidFill>
                <a:latin typeface="Arial Black"/>
                <a:cs typeface="Arial Black"/>
              </a:rPr>
              <a:t>CAPACITACIÓN</a:t>
            </a:r>
            <a:r>
              <a:rPr lang="es-ES" b="0" i="1" spc="-40" dirty="0">
                <a:solidFill>
                  <a:srgbClr val="00B0F0"/>
                </a:solidFill>
                <a:latin typeface="Arial Black"/>
                <a:cs typeface="Arial Black"/>
              </a:rPr>
              <a:t> PROGRAMA DE CONTRALORIA SOCIAL.</a:t>
            </a:r>
            <a:endParaRPr i="1" dirty="0">
              <a:solidFill>
                <a:srgbClr val="00B0F0"/>
              </a:solidFill>
              <a:latin typeface="Arial Black"/>
              <a:cs typeface="Arial Black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9A592E3-C0AD-FDAF-E8D4-7E6893453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419600"/>
            <a:ext cx="3709988" cy="1550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019" y="1002728"/>
            <a:ext cx="10991215" cy="89601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algn="ctr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r>
              <a:rPr lang="es-ES" sz="3200" b="1" spc="-10" dirty="0">
                <a:solidFill>
                  <a:srgbClr val="001F5F"/>
                </a:solidFill>
                <a:latin typeface="Calibri"/>
                <a:cs typeface="Calibri"/>
              </a:rPr>
              <a:t>MECANISMOS DE DENUNCIA.</a:t>
            </a: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r>
              <a:rPr lang="es-ES" sz="2800" b="1" spc="-10" dirty="0">
                <a:solidFill>
                  <a:srgbClr val="001F5F"/>
                </a:solidFill>
                <a:latin typeface="Calibri"/>
                <a:cs typeface="Calibri"/>
              </a:rPr>
              <a:t>*EN LA FUNCIÓN PÚBLICA:</a:t>
            </a: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Denuncia Ciudadana de la Corrupción (SIDEC). https//sidec.funcionpublica.gob.mx.</a:t>
            </a: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Vía correspondencia: Dirección General de Denuncias e Investigaciones de la Secretaria de la Función Publica en Av. Insurgentes Sur No. 1735, piso 2 Ala Norte, Guadalupe </a:t>
            </a:r>
            <a:r>
              <a:rPr lang="es-ES" sz="2400" b="1" spc="-10" dirty="0" err="1">
                <a:solidFill>
                  <a:srgbClr val="001F5F"/>
                </a:solidFill>
                <a:latin typeface="Calibri"/>
                <a:cs typeface="Calibri"/>
              </a:rPr>
              <a:t>Inn</a:t>
            </a: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, Álvaro Obregón, C.P 01020, Ciudad de México.</a:t>
            </a: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s-ES" sz="2400" b="1" spc="-10" dirty="0" err="1">
                <a:solidFill>
                  <a:srgbClr val="001F5F"/>
                </a:solidFill>
                <a:latin typeface="Calibri"/>
                <a:cs typeface="Calibri"/>
              </a:rPr>
              <a:t>Via</a:t>
            </a: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 telefónica: En el interior de la Republica al 800 11 28 700 y en Ciudad de México 55 2000 2000.</a:t>
            </a: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Presencial: En el módulo 3 de la SFP, en Av. Insurgentes Sur No. 1735, PB, Guadalupe </a:t>
            </a:r>
            <a:r>
              <a:rPr lang="es-ES" sz="2400" b="1" spc="-10" dirty="0" err="1">
                <a:solidFill>
                  <a:srgbClr val="001F5F"/>
                </a:solidFill>
                <a:latin typeface="Calibri"/>
                <a:cs typeface="Calibri"/>
              </a:rPr>
              <a:t>Inn</a:t>
            </a: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, Álvaro Obregón, C.P 01020, Ciudad de México.</a:t>
            </a: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Aplicación (App) “Denuncias Ciudadana de la Corrupción.</a:t>
            </a: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63638"/>
            <a:ext cx="12191999" cy="6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9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019" y="1002728"/>
            <a:ext cx="10991215" cy="89601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algn="ctr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r>
              <a:rPr lang="es-ES" sz="3200" b="1" spc="-10" dirty="0">
                <a:solidFill>
                  <a:srgbClr val="001F5F"/>
                </a:solidFill>
                <a:latin typeface="Calibri"/>
                <a:cs typeface="Calibri"/>
              </a:rPr>
              <a:t>MECANISMOS DE DENUNCIA.</a:t>
            </a: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r>
              <a:rPr lang="es-ES" sz="2800" b="1" spc="-10" dirty="0">
                <a:solidFill>
                  <a:srgbClr val="001F5F"/>
                </a:solidFill>
                <a:latin typeface="Calibri"/>
                <a:cs typeface="Calibri"/>
              </a:rPr>
              <a:t>*EN EL ÓRGANO INTERNO DE CONTROL:</a:t>
            </a: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Correo electrónico especial: </a:t>
            </a: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  <a:hlinkClick r:id="rId2"/>
              </a:rPr>
              <a:t>quejas@nube.sep.gob.mx</a:t>
            </a: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, con el objeto de facilitar a los miembros de las comunidades universitarias y población en general, la emisión de preguntas y/o sugerencias o, en su caso, inconformidades sobre el desarrollo de los proyectos apoyados con recursos del programa.</a:t>
            </a: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endParaRPr lang="es-ES" sz="24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Telefónicamente al numero 55 36 01 86 50.</a:t>
            </a: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endParaRPr lang="es-ES" sz="24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Directamente en el Órgano Interno de Control  de la SEP ubicado en: Av. Universidad 1074, Colonia Xoco, Alcaldía Benito Juárez, C.P 03330, Ciudad de México, México.</a:t>
            </a: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63638"/>
            <a:ext cx="12191999" cy="6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8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019" y="1002728"/>
            <a:ext cx="10991215" cy="946695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algn="ctr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r>
              <a:rPr lang="es-ES" sz="3200" b="1" spc="-10" dirty="0">
                <a:solidFill>
                  <a:srgbClr val="001F5F"/>
                </a:solidFill>
                <a:latin typeface="Calibri"/>
                <a:cs typeface="Calibri"/>
              </a:rPr>
              <a:t>MECANISMOS DE DENUNCIA.</a:t>
            </a: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r>
              <a:rPr lang="es-ES" sz="2800" b="1" spc="-10" dirty="0">
                <a:solidFill>
                  <a:srgbClr val="001F5F"/>
                </a:solidFill>
                <a:latin typeface="Calibri"/>
                <a:cs typeface="Calibri"/>
              </a:rPr>
              <a:t>*EN LA INSTANCIA NORMATIVA:</a:t>
            </a: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Correo electrónico especial:  </a:t>
            </a: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  <a:hlinkClick r:id="rId2"/>
              </a:rPr>
              <a:t>quejas_denuncias@nube.sep.Gob.mx</a:t>
            </a: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 con el objeto de facilitar a los miembros de las comunidades universitarias y población en general, la emisión de preguntas y/o sugerencias o, en su caso, inconformidades sobre el desarrollo de los proyectos apoyados con recursos del programa.</a:t>
            </a: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Directamente en la Subdirección de Evaluación en la Dirección de Planeación, Evaluación e Informática de la Dirección General, en Av. Universidad 1200, Sector 3-G del tercer piso en la Colonia Xoco, Alcaldía Benito Juárez, Ciudad de México, México C.P 03330; o bien,</a:t>
            </a: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Telefónicamente: Comunicarse  al 55 36 01 16 10 o al Conmutador de la SEP: 55 36  01 16 00, extensiones 67151 o 67146 o 67153.</a:t>
            </a:r>
          </a:p>
          <a:p>
            <a:pPr marL="354965" marR="5080" indent="-342900" algn="just">
              <a:lnSpc>
                <a:spcPct val="902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Correo electrónico  </a:t>
            </a: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stapia@nube.sep.gob.mx</a:t>
            </a: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 o </a:t>
            </a: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consuelo.romero@nube.sep.Gob.mx</a:t>
            </a: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 o salome.cedillo@nube.sep.Gob.mx</a:t>
            </a: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r>
              <a:rPr lang="es-ES"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lang="es-ES" sz="28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065" marR="5080" algn="just">
              <a:lnSpc>
                <a:spcPct val="90200"/>
              </a:lnSpc>
              <a:spcBef>
                <a:spcPts val="430"/>
              </a:spcBef>
              <a:tabLst>
                <a:tab pos="240665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263638"/>
            <a:ext cx="12191999" cy="6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6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827" y="760729"/>
            <a:ext cx="11069955" cy="8362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8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caso</a:t>
            </a:r>
            <a:r>
              <a:rPr sz="28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8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denuncia</a:t>
            </a:r>
            <a:r>
              <a:rPr sz="28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queja</a:t>
            </a:r>
            <a:r>
              <a:rPr sz="28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28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llenará</a:t>
            </a:r>
            <a:r>
              <a:rPr sz="28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28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Formato</a:t>
            </a:r>
            <a:r>
              <a:rPr sz="28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8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Cédulas</a:t>
            </a:r>
            <a:r>
              <a:rPr sz="28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8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queja</a:t>
            </a:r>
            <a:r>
              <a:rPr sz="28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001F5F"/>
                </a:solidFill>
                <a:latin typeface="Calibri"/>
                <a:cs typeface="Calibri"/>
              </a:rPr>
              <a:t>y </a:t>
            </a:r>
            <a:r>
              <a:rPr sz="2800" b="1" dirty="0" err="1">
                <a:solidFill>
                  <a:srgbClr val="001F5F"/>
                </a:solidFill>
                <a:latin typeface="Calibri"/>
                <a:cs typeface="Calibri"/>
              </a:rPr>
              <a:t>denuncia</a:t>
            </a:r>
            <a:r>
              <a:rPr lang="es-ES" sz="2800" b="1" dirty="0">
                <a:solidFill>
                  <a:srgbClr val="001F5F"/>
                </a:solidFill>
                <a:latin typeface="Calibri"/>
                <a:cs typeface="Calibri"/>
              </a:rPr>
              <a:t> 2023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7438"/>
            <a:ext cx="12191999" cy="6705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A2C748-9E24-7C88-DD09-8FCCB4125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26" t="18610" r="19537" b="6668"/>
          <a:stretch/>
        </p:blipFill>
        <p:spPr>
          <a:xfrm>
            <a:off x="1763486" y="1904998"/>
            <a:ext cx="5508000" cy="357065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C15D0C-635F-F218-A55D-721E65E267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24" t="31112" r="53126" b="7777"/>
          <a:stretch/>
        </p:blipFill>
        <p:spPr>
          <a:xfrm>
            <a:off x="7271486" y="1904998"/>
            <a:ext cx="3246052" cy="357065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1482" y="1784603"/>
            <a:ext cx="4170679" cy="8362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  <a:tab pos="1125220" algn="l"/>
                <a:tab pos="3297554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igual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manera</a:t>
            </a:r>
            <a:r>
              <a:rPr sz="2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 Comité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Contraloría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Social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082" y="2937827"/>
            <a:ext cx="32835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3200" algn="l"/>
                <a:tab pos="221488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Informe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Comité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082" y="2554604"/>
            <a:ext cx="3943985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3190"/>
              </a:lnSpc>
              <a:spcBef>
                <a:spcPts val="100"/>
              </a:spcBef>
              <a:tabLst>
                <a:tab pos="1323340" algn="l"/>
                <a:tab pos="1899920" algn="l"/>
                <a:tab pos="3462654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llenará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Formato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endParaRPr sz="2800">
              <a:latin typeface="Calibri"/>
              <a:cs typeface="Calibri"/>
            </a:endParaRPr>
          </a:p>
          <a:p>
            <a:pPr marR="7620" algn="r">
              <a:lnSpc>
                <a:spcPts val="3190"/>
              </a:lnSpc>
            </a:pP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6039" y="3321939"/>
            <a:ext cx="199199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74320" marR="5080" indent="-261620">
              <a:lnSpc>
                <a:spcPts val="3020"/>
              </a:lnSpc>
              <a:spcBef>
                <a:spcPts val="480"/>
              </a:spcBef>
              <a:tabLst>
                <a:tab pos="1163320" algn="l"/>
                <a:tab pos="171450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Social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202</a:t>
            </a:r>
            <a:r>
              <a:rPr lang="es-ES" sz="2800" b="1" spc="-2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, para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	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082" y="3321939"/>
            <a:ext cx="1677670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Contraloría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Programa Desarrollo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3379" y="4088828"/>
            <a:ext cx="168528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Profesional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082" y="4475479"/>
            <a:ext cx="35718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Docente</a:t>
            </a:r>
            <a:r>
              <a:rPr sz="2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(PRODEP)</a:t>
            </a:r>
            <a:r>
              <a:rPr sz="2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202</a:t>
            </a:r>
            <a:r>
              <a:rPr lang="es-ES" sz="2800" b="1" spc="-2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7438"/>
            <a:ext cx="12191999" cy="67055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58C7DC8-FECA-AA5B-B9B6-668D986C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18889" r="18125" b="6667"/>
          <a:stretch/>
        </p:blipFill>
        <p:spPr>
          <a:xfrm>
            <a:off x="5029200" y="1155255"/>
            <a:ext cx="6024490" cy="37723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3611" y="947414"/>
            <a:ext cx="4471733" cy="530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882" rIns="0" bIns="0" rtlCol="0">
            <a:spAutoFit/>
          </a:bodyPr>
          <a:lstStyle/>
          <a:p>
            <a:pPr marL="850265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Compromisos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42644" y="1611629"/>
            <a:ext cx="10363200" cy="4539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pc="-20" dirty="0"/>
              <a:t>Cumplir</a:t>
            </a:r>
            <a:r>
              <a:rPr spc="-55" dirty="0"/>
              <a:t> </a:t>
            </a:r>
            <a:r>
              <a:rPr dirty="0"/>
              <a:t>con</a:t>
            </a:r>
            <a:r>
              <a:rPr spc="-20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spc="-20" dirty="0"/>
              <a:t>normatividad</a:t>
            </a:r>
            <a:r>
              <a:rPr spc="-45" dirty="0"/>
              <a:t> </a:t>
            </a:r>
            <a:r>
              <a:rPr spc="-10" dirty="0"/>
              <a:t>establecida</a:t>
            </a:r>
            <a:r>
              <a:rPr spc="-5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spc="-25" dirty="0"/>
              <a:t>CS.</a:t>
            </a:r>
          </a:p>
          <a:p>
            <a:pPr>
              <a:lnSpc>
                <a:spcPct val="100000"/>
              </a:lnSpc>
              <a:spcBef>
                <a:spcPts val="145"/>
              </a:spcBef>
              <a:buFont typeface="Wingdings"/>
              <a:buChar char=""/>
            </a:pPr>
            <a:endParaRPr spc="-25" dirty="0"/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pc="-20" dirty="0"/>
              <a:t>Cumplir</a:t>
            </a:r>
            <a:r>
              <a:rPr spc="-60" dirty="0"/>
              <a:t> </a:t>
            </a:r>
            <a:r>
              <a:rPr dirty="0"/>
              <a:t>en</a:t>
            </a:r>
            <a:r>
              <a:rPr spc="-25" dirty="0"/>
              <a:t> tiempo</a:t>
            </a:r>
            <a:r>
              <a:rPr spc="-40" dirty="0"/>
              <a:t> </a:t>
            </a:r>
            <a:r>
              <a:rPr dirty="0"/>
              <a:t>y</a:t>
            </a:r>
            <a:r>
              <a:rPr spc="-5" dirty="0"/>
              <a:t> </a:t>
            </a:r>
            <a:r>
              <a:rPr spc="-30" dirty="0"/>
              <a:t>forma</a:t>
            </a:r>
            <a:r>
              <a:rPr spc="-70" dirty="0"/>
              <a:t> </a:t>
            </a:r>
            <a:r>
              <a:rPr dirty="0"/>
              <a:t>con</a:t>
            </a:r>
            <a:r>
              <a:rPr spc="-20" dirty="0"/>
              <a:t> </a:t>
            </a:r>
            <a:r>
              <a:rPr dirty="0"/>
              <a:t>el</a:t>
            </a:r>
            <a:r>
              <a:rPr spc="-25" dirty="0"/>
              <a:t> </a:t>
            </a:r>
            <a:r>
              <a:rPr spc="-20" dirty="0"/>
              <a:t>total</a:t>
            </a:r>
            <a:r>
              <a:rPr spc="-4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las</a:t>
            </a:r>
            <a:r>
              <a:rPr spc="-15" dirty="0"/>
              <a:t> </a:t>
            </a:r>
            <a:r>
              <a:rPr spc="-10" dirty="0"/>
              <a:t>actividades</a:t>
            </a:r>
            <a:r>
              <a:rPr spc="-45" dirty="0"/>
              <a:t> </a:t>
            </a:r>
            <a:r>
              <a:rPr spc="-25" dirty="0"/>
              <a:t>programadas</a:t>
            </a:r>
            <a:r>
              <a:rPr spc="-5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la </a:t>
            </a:r>
            <a:r>
              <a:rPr spc="-25" dirty="0"/>
              <a:t>CS.</a:t>
            </a:r>
          </a:p>
          <a:p>
            <a:pPr>
              <a:lnSpc>
                <a:spcPct val="100000"/>
              </a:lnSpc>
              <a:spcBef>
                <a:spcPts val="145"/>
              </a:spcBef>
              <a:buFont typeface="Wingdings"/>
              <a:buChar char=""/>
            </a:pPr>
            <a:endParaRPr spc="-25" dirty="0"/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</a:tabLst>
            </a:pPr>
            <a:r>
              <a:rPr spc="-10" dirty="0"/>
              <a:t>Garantizar</a:t>
            </a:r>
            <a:r>
              <a:rPr spc="-70" dirty="0"/>
              <a:t> </a:t>
            </a:r>
            <a:r>
              <a:rPr dirty="0"/>
              <a:t>que</a:t>
            </a:r>
            <a:r>
              <a:rPr spc="-15" dirty="0"/>
              <a:t> </a:t>
            </a:r>
            <a:r>
              <a:rPr dirty="0"/>
              <a:t>no</a:t>
            </a:r>
            <a:r>
              <a:rPr spc="-15" dirty="0"/>
              <a:t> </a:t>
            </a:r>
            <a:r>
              <a:rPr spc="-10" dirty="0"/>
              <a:t>tendremos</a:t>
            </a:r>
            <a:r>
              <a:rPr spc="-55" dirty="0"/>
              <a:t> </a:t>
            </a:r>
            <a:r>
              <a:rPr spc="-20" dirty="0"/>
              <a:t>problemas</a:t>
            </a:r>
            <a:r>
              <a:rPr spc="-55" dirty="0"/>
              <a:t> </a:t>
            </a:r>
            <a:r>
              <a:rPr dirty="0"/>
              <a:t>con</a:t>
            </a:r>
            <a:r>
              <a:rPr spc="-50" dirty="0"/>
              <a:t> </a:t>
            </a:r>
            <a:r>
              <a:rPr dirty="0"/>
              <a:t>las </a:t>
            </a:r>
            <a:r>
              <a:rPr spc="-10" dirty="0"/>
              <a:t>Instancias</a:t>
            </a:r>
            <a:r>
              <a:rPr spc="-55" dirty="0"/>
              <a:t> </a:t>
            </a:r>
            <a:r>
              <a:rPr spc="-20" dirty="0"/>
              <a:t>normativa</a:t>
            </a:r>
            <a:r>
              <a:rPr spc="-50" dirty="0"/>
              <a:t> </a:t>
            </a:r>
            <a:r>
              <a:rPr dirty="0"/>
              <a:t>y</a:t>
            </a:r>
            <a:r>
              <a:rPr spc="-5" dirty="0"/>
              <a:t> </a:t>
            </a:r>
            <a:r>
              <a:rPr spc="-10" dirty="0"/>
              <a:t>fiscalizadoras.</a:t>
            </a:r>
          </a:p>
          <a:p>
            <a:pPr>
              <a:lnSpc>
                <a:spcPct val="100000"/>
              </a:lnSpc>
              <a:spcBef>
                <a:spcPts val="140"/>
              </a:spcBef>
              <a:buFont typeface="Wingdings"/>
              <a:buChar char=""/>
            </a:pPr>
            <a:endParaRPr spc="-10" dirty="0"/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</a:tabLst>
            </a:pPr>
            <a:r>
              <a:rPr spc="-20" dirty="0"/>
              <a:t>Fomentar</a:t>
            </a:r>
            <a:r>
              <a:rPr spc="-70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spc="-10" dirty="0"/>
              <a:t>participación</a:t>
            </a:r>
            <a:r>
              <a:rPr spc="-6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los</a:t>
            </a:r>
            <a:r>
              <a:rPr spc="-30" dirty="0"/>
              <a:t> </a:t>
            </a:r>
            <a:r>
              <a:rPr spc="-10" dirty="0"/>
              <a:t>beneficiados</a:t>
            </a:r>
          </a:p>
          <a:p>
            <a:pPr>
              <a:lnSpc>
                <a:spcPct val="100000"/>
              </a:lnSpc>
              <a:spcBef>
                <a:spcPts val="145"/>
              </a:spcBef>
              <a:buFont typeface="Wingdings"/>
              <a:buChar char=""/>
            </a:pPr>
            <a:endParaRPr spc="-10" dirty="0"/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/>
              <a:t>Dar</a:t>
            </a:r>
            <a:r>
              <a:rPr spc="-3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conocer</a:t>
            </a:r>
            <a:r>
              <a:rPr spc="-65" dirty="0"/>
              <a:t> </a:t>
            </a:r>
            <a:r>
              <a:rPr dirty="0"/>
              <a:t>los</a:t>
            </a:r>
            <a:r>
              <a:rPr spc="-20" dirty="0"/>
              <a:t> </a:t>
            </a:r>
            <a:r>
              <a:rPr spc="-10" dirty="0"/>
              <a:t>beneficios</a:t>
            </a:r>
            <a:r>
              <a:rPr spc="-55" dirty="0"/>
              <a:t> </a:t>
            </a:r>
            <a:r>
              <a:rPr dirty="0"/>
              <a:t>del</a:t>
            </a:r>
            <a:r>
              <a:rPr spc="-25" dirty="0"/>
              <a:t> PRODEP</a:t>
            </a:r>
            <a:r>
              <a:rPr spc="-45" dirty="0"/>
              <a:t> </a:t>
            </a:r>
            <a:r>
              <a:rPr dirty="0"/>
              <a:t>202</a:t>
            </a:r>
            <a:r>
              <a:rPr lang="es-ES" dirty="0"/>
              <a:t>3</a:t>
            </a:r>
            <a:r>
              <a:rPr spc="-60" dirty="0"/>
              <a:t> </a:t>
            </a:r>
            <a:r>
              <a:rPr dirty="0"/>
              <a:t>entre</a:t>
            </a:r>
            <a:r>
              <a:rPr spc="-50" dirty="0"/>
              <a:t> </a:t>
            </a:r>
            <a:r>
              <a:rPr dirty="0"/>
              <a:t>los</a:t>
            </a:r>
            <a:r>
              <a:rPr spc="-40" dirty="0"/>
              <a:t> </a:t>
            </a:r>
            <a:r>
              <a:rPr spc="-10" dirty="0"/>
              <a:t>beneficiados</a:t>
            </a:r>
            <a:r>
              <a:rPr spc="-5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spc="-20" dirty="0"/>
              <a:t>UPMH</a:t>
            </a:r>
          </a:p>
          <a:p>
            <a:pPr>
              <a:lnSpc>
                <a:spcPct val="100000"/>
              </a:lnSpc>
              <a:spcBef>
                <a:spcPts val="150"/>
              </a:spcBef>
              <a:buFont typeface="Wingdings"/>
              <a:buChar char=""/>
            </a:pPr>
            <a:endParaRPr spc="-20" dirty="0"/>
          </a:p>
          <a:p>
            <a:pPr marL="299085" indent="-286385" algn="just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pc="-10" dirty="0"/>
              <a:t>Vigilar</a:t>
            </a:r>
            <a:r>
              <a:rPr spc="-60" dirty="0"/>
              <a:t> </a:t>
            </a:r>
            <a:r>
              <a:rPr dirty="0"/>
              <a:t>el</a:t>
            </a:r>
            <a:r>
              <a:rPr spc="-15" dirty="0"/>
              <a:t> </a:t>
            </a:r>
            <a:r>
              <a:rPr spc="-35" dirty="0"/>
              <a:t>cumplimiento</a:t>
            </a:r>
            <a:r>
              <a:rPr spc="-4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spc="-10" dirty="0"/>
              <a:t>aplicación</a:t>
            </a:r>
            <a:r>
              <a:rPr spc="-6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recursos</a:t>
            </a:r>
            <a:r>
              <a:rPr spc="-60" dirty="0"/>
              <a:t> </a:t>
            </a:r>
            <a:r>
              <a:rPr dirty="0"/>
              <a:t>del</a:t>
            </a:r>
            <a:r>
              <a:rPr spc="-25" dirty="0"/>
              <a:t> PRODEP</a:t>
            </a:r>
            <a:r>
              <a:rPr spc="-50" dirty="0"/>
              <a:t> </a:t>
            </a:r>
            <a:r>
              <a:rPr spc="-20" dirty="0"/>
              <a:t>202</a:t>
            </a:r>
            <a:r>
              <a:rPr lang="es-ES" spc="-20" dirty="0"/>
              <a:t>3</a:t>
            </a:r>
            <a:endParaRPr spc="-20" dirty="0"/>
          </a:p>
          <a:p>
            <a:pPr marL="299720" marR="5080" indent="-287020" algn="just">
              <a:lnSpc>
                <a:spcPct val="150100"/>
              </a:lnSpc>
              <a:spcBef>
                <a:spcPts val="1000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/>
              <a:t>Evitar</a:t>
            </a:r>
            <a:r>
              <a:rPr spc="285" dirty="0"/>
              <a:t> </a:t>
            </a:r>
            <a:r>
              <a:rPr dirty="0"/>
              <a:t>poner</a:t>
            </a:r>
            <a:r>
              <a:rPr spc="290" dirty="0"/>
              <a:t> </a:t>
            </a:r>
            <a:r>
              <a:rPr dirty="0"/>
              <a:t>en</a:t>
            </a:r>
            <a:r>
              <a:rPr spc="285" dirty="0"/>
              <a:t> </a:t>
            </a:r>
            <a:r>
              <a:rPr dirty="0"/>
              <a:t>riesgo</a:t>
            </a:r>
            <a:r>
              <a:rPr spc="320" dirty="0"/>
              <a:t> </a:t>
            </a:r>
            <a:r>
              <a:rPr dirty="0"/>
              <a:t>la</a:t>
            </a:r>
            <a:r>
              <a:rPr spc="305" dirty="0"/>
              <a:t> </a:t>
            </a:r>
            <a:r>
              <a:rPr dirty="0"/>
              <a:t>capacidad</a:t>
            </a:r>
            <a:r>
              <a:rPr spc="305" dirty="0"/>
              <a:t> </a:t>
            </a:r>
            <a:r>
              <a:rPr dirty="0"/>
              <a:t>académica,</a:t>
            </a:r>
            <a:r>
              <a:rPr spc="300" dirty="0"/>
              <a:t> </a:t>
            </a:r>
            <a:r>
              <a:rPr dirty="0"/>
              <a:t>financiera</a:t>
            </a:r>
            <a:r>
              <a:rPr spc="295" dirty="0"/>
              <a:t> </a:t>
            </a:r>
            <a:r>
              <a:rPr dirty="0"/>
              <a:t>y</a:t>
            </a:r>
            <a:r>
              <a:rPr spc="290" dirty="0"/>
              <a:t> </a:t>
            </a:r>
            <a:r>
              <a:rPr dirty="0"/>
              <a:t>administrativa</a:t>
            </a:r>
            <a:r>
              <a:rPr spc="290" dirty="0"/>
              <a:t> </a:t>
            </a:r>
            <a:r>
              <a:rPr dirty="0"/>
              <a:t>de</a:t>
            </a:r>
            <a:r>
              <a:rPr spc="315" dirty="0"/>
              <a:t> </a:t>
            </a:r>
            <a:r>
              <a:rPr dirty="0"/>
              <a:t>las</a:t>
            </a:r>
            <a:r>
              <a:rPr spc="290" dirty="0"/>
              <a:t> </a:t>
            </a:r>
            <a:r>
              <a:rPr dirty="0"/>
              <a:t>instituciones</a:t>
            </a:r>
            <a:r>
              <a:rPr spc="295" dirty="0"/>
              <a:t> </a:t>
            </a:r>
            <a:r>
              <a:rPr dirty="0"/>
              <a:t>por</a:t>
            </a:r>
            <a:r>
              <a:rPr spc="290" dirty="0"/>
              <a:t> </a:t>
            </a:r>
            <a:r>
              <a:rPr dirty="0"/>
              <a:t>omitir</a:t>
            </a:r>
            <a:r>
              <a:rPr spc="290" dirty="0"/>
              <a:t> </a:t>
            </a:r>
            <a:r>
              <a:rPr spc="-25" dirty="0"/>
              <a:t>dar </a:t>
            </a:r>
            <a:r>
              <a:rPr spc="-20" dirty="0"/>
              <a:t>seguimiento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los</a:t>
            </a:r>
            <a:r>
              <a:rPr spc="5" dirty="0"/>
              <a:t> </a:t>
            </a:r>
            <a:r>
              <a:rPr dirty="0"/>
              <a:t>procesos</a:t>
            </a:r>
            <a:r>
              <a:rPr spc="5" dirty="0"/>
              <a:t> </a:t>
            </a:r>
            <a:r>
              <a:rPr spc="-10" dirty="0"/>
              <a:t>integrales</a:t>
            </a:r>
            <a:r>
              <a:rPr spc="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planeación</a:t>
            </a:r>
            <a:r>
              <a:rPr dirty="0"/>
              <a:t> </a:t>
            </a:r>
            <a:r>
              <a:rPr spc="-10" dirty="0"/>
              <a:t>institucionales;</a:t>
            </a:r>
            <a:r>
              <a:rPr spc="10" dirty="0"/>
              <a:t> </a:t>
            </a:r>
            <a:r>
              <a:rPr dirty="0"/>
              <a:t>derivado</a:t>
            </a:r>
            <a:r>
              <a:rPr spc="15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spc="-10" dirty="0"/>
              <a:t>omisión</a:t>
            </a:r>
            <a:r>
              <a:rPr spc="5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spc="-20" dirty="0"/>
              <a:t>normatividad</a:t>
            </a:r>
            <a:r>
              <a:rPr spc="5" dirty="0"/>
              <a:t> </a:t>
            </a:r>
            <a:r>
              <a:rPr dirty="0"/>
              <a:t>de</a:t>
            </a:r>
            <a:r>
              <a:rPr spc="15" dirty="0"/>
              <a:t> </a:t>
            </a:r>
            <a:r>
              <a:rPr spc="-25" dirty="0"/>
              <a:t>la </a:t>
            </a:r>
            <a:r>
              <a:rPr spc="-10" dirty="0"/>
              <a:t>Contraloría</a:t>
            </a:r>
            <a:r>
              <a:rPr spc="-60" dirty="0"/>
              <a:t> </a:t>
            </a:r>
            <a:r>
              <a:rPr spc="-10" dirty="0"/>
              <a:t>Social.</a:t>
            </a:r>
          </a:p>
          <a:p>
            <a:pPr>
              <a:lnSpc>
                <a:spcPct val="100000"/>
              </a:lnSpc>
              <a:spcBef>
                <a:spcPts val="145"/>
              </a:spcBef>
              <a:buFont typeface="Wingdings"/>
              <a:buChar char=""/>
            </a:pPr>
            <a:endParaRPr spc="-10" dirty="0"/>
          </a:p>
          <a:p>
            <a:pPr marL="299085" indent="-286385" algn="just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pc="-20" dirty="0"/>
              <a:t>Asegurar</a:t>
            </a:r>
            <a:r>
              <a:rPr spc="-45" dirty="0"/>
              <a:t> </a:t>
            </a:r>
            <a:r>
              <a:rPr dirty="0"/>
              <a:t>su</a:t>
            </a:r>
            <a:r>
              <a:rPr spc="-10" dirty="0"/>
              <a:t> participación</a:t>
            </a:r>
            <a:r>
              <a:rPr spc="-45" dirty="0"/>
              <a:t> </a:t>
            </a:r>
            <a:r>
              <a:rPr dirty="0"/>
              <a:t>en</a:t>
            </a:r>
            <a:r>
              <a:rPr spc="-10" dirty="0"/>
              <a:t> </a:t>
            </a:r>
            <a:r>
              <a:rPr dirty="0"/>
              <a:t>el</a:t>
            </a:r>
            <a:r>
              <a:rPr spc="10" dirty="0"/>
              <a:t> </a:t>
            </a:r>
            <a:r>
              <a:rPr spc="-30" dirty="0"/>
              <a:t>PRODEP</a:t>
            </a:r>
            <a:r>
              <a:rPr spc="-25" dirty="0"/>
              <a:t> </a:t>
            </a:r>
            <a:r>
              <a:rPr dirty="0"/>
              <a:t>202</a:t>
            </a:r>
            <a:r>
              <a:rPr lang="es-ES" dirty="0"/>
              <a:t>3</a:t>
            </a:r>
            <a:r>
              <a:rPr dirty="0"/>
              <a:t>,</a:t>
            </a:r>
            <a:r>
              <a:rPr spc="-45" dirty="0"/>
              <a:t> </a:t>
            </a:r>
            <a:r>
              <a:rPr spc="-20" dirty="0"/>
              <a:t>garantizando</a:t>
            </a:r>
            <a:r>
              <a:rPr spc="-30" dirty="0"/>
              <a:t> </a:t>
            </a:r>
            <a:r>
              <a:rPr dirty="0"/>
              <a:t>el</a:t>
            </a:r>
            <a:r>
              <a:rPr spc="10" dirty="0"/>
              <a:t> </a:t>
            </a:r>
            <a:r>
              <a:rPr spc="-35" dirty="0"/>
              <a:t>cumplimiento</a:t>
            </a:r>
            <a:r>
              <a:rPr spc="-50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los aspectos</a:t>
            </a:r>
            <a:r>
              <a:rPr spc="-3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10" dirty="0"/>
              <a:t>Contraloría</a:t>
            </a:r>
            <a:r>
              <a:rPr spc="-45" dirty="0"/>
              <a:t> </a:t>
            </a:r>
            <a:r>
              <a:rPr spc="-10" dirty="0"/>
              <a:t>Social.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87438"/>
            <a:ext cx="12191999" cy="6705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ANTECEDENTES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57" y="1821434"/>
            <a:ext cx="10353675" cy="170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ranklin Gothic Medium"/>
                <a:cs typeface="Franklin Gothic Medium"/>
              </a:rPr>
              <a:t>El</a:t>
            </a:r>
            <a:r>
              <a:rPr sz="2000" spc="-35" dirty="0">
                <a:latin typeface="Franklin Gothic Medium"/>
                <a:cs typeface="Franklin Gothic Medium"/>
              </a:rPr>
              <a:t> </a:t>
            </a:r>
            <a:r>
              <a:rPr sz="2000" spc="-30" dirty="0">
                <a:latin typeface="Franklin Gothic Medium"/>
                <a:cs typeface="Franklin Gothic Medium"/>
              </a:rPr>
              <a:t>programa</a:t>
            </a:r>
            <a:r>
              <a:rPr sz="2000" spc="-6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</a:t>
            </a:r>
            <a:r>
              <a:rPr sz="2000" spc="-35" dirty="0">
                <a:latin typeface="Franklin Gothic Medium"/>
                <a:cs typeface="Franklin Gothic Medium"/>
              </a:rPr>
              <a:t> </a:t>
            </a:r>
            <a:r>
              <a:rPr sz="2000" spc="-20" dirty="0">
                <a:latin typeface="Franklin Gothic Medium"/>
                <a:cs typeface="Franklin Gothic Medium"/>
              </a:rPr>
              <a:t>Contraloría</a:t>
            </a:r>
            <a:r>
              <a:rPr sz="2000" spc="-6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Social</a:t>
            </a:r>
            <a:r>
              <a:rPr sz="2000" spc="-65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constituye:</a:t>
            </a:r>
            <a:endParaRPr sz="2000" dirty="0">
              <a:latin typeface="Franklin Gothic Medium"/>
              <a:cs typeface="Franklin Gothic Medium"/>
            </a:endParaRPr>
          </a:p>
          <a:p>
            <a:pPr marL="240665" indent="-227965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240665" algn="l"/>
              </a:tabLst>
            </a:pPr>
            <a:r>
              <a:rPr sz="2000" dirty="0">
                <a:latin typeface="Franklin Gothic Medium"/>
                <a:cs typeface="Franklin Gothic Medium"/>
              </a:rPr>
              <a:t>Una</a:t>
            </a:r>
            <a:r>
              <a:rPr sz="2000" spc="-35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práctica</a:t>
            </a:r>
            <a:r>
              <a:rPr sz="2000" spc="-4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</a:t>
            </a:r>
            <a:r>
              <a:rPr sz="2000" spc="-70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trasparencia</a:t>
            </a:r>
            <a:r>
              <a:rPr sz="2000" spc="-2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y</a:t>
            </a:r>
            <a:r>
              <a:rPr sz="2000" spc="-6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</a:t>
            </a:r>
            <a:r>
              <a:rPr sz="2000" spc="40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rendición</a:t>
            </a:r>
            <a:r>
              <a:rPr sz="2000" spc="-3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</a:t>
            </a:r>
            <a:r>
              <a:rPr sz="2000" spc="-7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cuentas</a:t>
            </a:r>
            <a:r>
              <a:rPr sz="2000" spc="-4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</a:t>
            </a:r>
            <a:r>
              <a:rPr sz="2000" spc="-7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los</a:t>
            </a:r>
            <a:r>
              <a:rPr sz="2000" spc="-4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recursos</a:t>
            </a:r>
            <a:r>
              <a:rPr sz="2000" spc="-50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públicos.</a:t>
            </a:r>
            <a:endParaRPr sz="2000" dirty="0">
              <a:latin typeface="Franklin Gothic Medium"/>
              <a:cs typeface="Franklin Gothic Medium"/>
            </a:endParaRPr>
          </a:p>
          <a:p>
            <a:pPr marL="240665" indent="-227965">
              <a:lnSpc>
                <a:spcPts val="2280"/>
              </a:lnSpc>
              <a:spcBef>
                <a:spcPts val="1920"/>
              </a:spcBef>
              <a:buFont typeface="Wingdings"/>
              <a:buChar char=""/>
              <a:tabLst>
                <a:tab pos="240665" algn="l"/>
              </a:tabLst>
            </a:pPr>
            <a:r>
              <a:rPr sz="2000" dirty="0">
                <a:latin typeface="Franklin Gothic Medium"/>
                <a:cs typeface="Franklin Gothic Medium"/>
              </a:rPr>
              <a:t>Un</a:t>
            </a:r>
            <a:r>
              <a:rPr sz="2000" spc="275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mecanismo</a:t>
            </a:r>
            <a:r>
              <a:rPr sz="2000" spc="280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administrativo</a:t>
            </a:r>
            <a:r>
              <a:rPr sz="2000" spc="29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</a:t>
            </a:r>
            <a:r>
              <a:rPr sz="2000" spc="27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verificación</a:t>
            </a:r>
            <a:r>
              <a:rPr sz="2000" spc="28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del</a:t>
            </a:r>
            <a:r>
              <a:rPr sz="2000" spc="280" dirty="0">
                <a:latin typeface="Franklin Gothic Medium"/>
                <a:cs typeface="Franklin Gothic Medium"/>
              </a:rPr>
              <a:t> </a:t>
            </a:r>
            <a:r>
              <a:rPr sz="2000" spc="-25" dirty="0">
                <a:latin typeface="Franklin Gothic Medium"/>
                <a:cs typeface="Franklin Gothic Medium"/>
              </a:rPr>
              <a:t>cumplimiento</a:t>
            </a:r>
            <a:r>
              <a:rPr sz="2000" spc="28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</a:t>
            </a:r>
            <a:r>
              <a:rPr sz="2000" spc="29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metas</a:t>
            </a:r>
            <a:r>
              <a:rPr sz="2000" spc="27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y</a:t>
            </a:r>
            <a:r>
              <a:rPr sz="2000" spc="28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</a:t>
            </a:r>
            <a:r>
              <a:rPr sz="2000" spc="28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la</a:t>
            </a:r>
            <a:r>
              <a:rPr sz="2000" spc="280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correcta</a:t>
            </a:r>
            <a:endParaRPr sz="2000" dirty="0">
              <a:latin typeface="Franklin Gothic Medium"/>
              <a:cs typeface="Franklin Gothic Medium"/>
            </a:endParaRPr>
          </a:p>
          <a:p>
            <a:pPr marL="241300">
              <a:lnSpc>
                <a:spcPts val="2280"/>
              </a:lnSpc>
            </a:pPr>
            <a:r>
              <a:rPr sz="2000" spc="-10" dirty="0">
                <a:latin typeface="Franklin Gothic Medium"/>
                <a:cs typeface="Franklin Gothic Medium"/>
              </a:rPr>
              <a:t>aplicación</a:t>
            </a:r>
            <a:r>
              <a:rPr sz="2000" spc="-4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</a:t>
            </a:r>
            <a:r>
              <a:rPr sz="2000" spc="-8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los</a:t>
            </a:r>
            <a:r>
              <a:rPr sz="2000" spc="-5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recursos</a:t>
            </a:r>
            <a:r>
              <a:rPr sz="2000" spc="-65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asignados</a:t>
            </a:r>
            <a:endParaRPr sz="2000" dirty="0">
              <a:latin typeface="Franklin Gothic Medium"/>
              <a:cs typeface="Franklin Gothic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33600" y="4011803"/>
            <a:ext cx="7498080" cy="1333500"/>
            <a:chOff x="2148839" y="3995420"/>
            <a:chExt cx="7498080" cy="1333500"/>
          </a:xfrm>
        </p:grpSpPr>
        <p:sp>
          <p:nvSpPr>
            <p:cNvPr id="6" name="object 6"/>
            <p:cNvSpPr/>
            <p:nvPr/>
          </p:nvSpPr>
          <p:spPr>
            <a:xfrm>
              <a:off x="2153919" y="4000500"/>
              <a:ext cx="7487920" cy="1323340"/>
            </a:xfrm>
            <a:custGeom>
              <a:avLst/>
              <a:gdLst/>
              <a:ahLst/>
              <a:cxnLst/>
              <a:rect l="l" t="t" r="r" b="b"/>
              <a:pathLst>
                <a:path w="7487920" h="1323339">
                  <a:moveTo>
                    <a:pt x="0" y="1323340"/>
                  </a:moveTo>
                  <a:lnTo>
                    <a:pt x="7487920" y="1323340"/>
                  </a:lnTo>
                  <a:lnTo>
                    <a:pt x="7487920" y="0"/>
                  </a:lnTo>
                  <a:lnTo>
                    <a:pt x="0" y="0"/>
                  </a:lnTo>
                  <a:lnTo>
                    <a:pt x="0" y="1323340"/>
                  </a:lnTo>
                  <a:close/>
                </a:path>
              </a:pathLst>
            </a:custGeom>
            <a:ln w="1016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1315" y="4105275"/>
              <a:ext cx="6993128" cy="2404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5905" y="4410075"/>
              <a:ext cx="7204456" cy="2404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116" y="4714875"/>
              <a:ext cx="6349618" cy="2404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0635" y="5029962"/>
              <a:ext cx="2639441" cy="2251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8540" y="932174"/>
            <a:ext cx="1610570" cy="526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57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Aplicación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3860" y="1735709"/>
            <a:ext cx="23063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ranklin Gothic Medium"/>
                <a:cs typeface="Franklin Gothic Medium"/>
              </a:rPr>
              <a:t>¿Quienes</a:t>
            </a:r>
            <a:r>
              <a:rPr sz="2000" spc="-65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participan?</a:t>
            </a:r>
            <a:endParaRPr sz="20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8745" y="2700970"/>
            <a:ext cx="1844902" cy="11754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68929" y="2677540"/>
            <a:ext cx="12274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Órganos 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Estatales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Control (OEC)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0608" y="4207214"/>
            <a:ext cx="1669676" cy="105748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95590" y="4433570"/>
            <a:ext cx="7613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066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SEP 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DGUTyP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1840" y="5139544"/>
            <a:ext cx="1664683" cy="9006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13578" y="5118734"/>
            <a:ext cx="15608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SEP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Órgano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Interno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OIC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89595" y="4334351"/>
            <a:ext cx="1665560" cy="90060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727960" y="4311078"/>
            <a:ext cx="15925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SFP</a:t>
            </a:r>
            <a:endParaRPr sz="1800">
              <a:latin typeface="Arial"/>
              <a:cs typeface="Arial"/>
            </a:endParaRPr>
          </a:p>
          <a:p>
            <a:pPr marL="12700" marR="5080" indent="-2540" algn="ctr">
              <a:lnSpc>
                <a:spcPct val="100000"/>
              </a:lnSpc>
              <a:spcBef>
                <a:spcPts val="5"/>
              </a:spcBef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Secretaría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Función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Pública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8681" y="2849475"/>
            <a:ext cx="1791610" cy="80916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552308" y="2831846"/>
            <a:ext cx="13284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20" algn="just">
              <a:lnSpc>
                <a:spcPct val="100000"/>
              </a:lnSpc>
              <a:spcBef>
                <a:spcPts val="100"/>
              </a:spcBef>
            </a:pP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Universidades 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Tecnológicas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Politécnicas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96920" y="2186939"/>
            <a:ext cx="1586230" cy="398145"/>
          </a:xfrm>
          <a:custGeom>
            <a:avLst/>
            <a:gdLst/>
            <a:ahLst/>
            <a:cxnLst/>
            <a:rect l="l" t="t" r="r" b="b"/>
            <a:pathLst>
              <a:path w="1586229" h="398144">
                <a:moveTo>
                  <a:pt x="27939" y="321945"/>
                </a:moveTo>
                <a:lnTo>
                  <a:pt x="0" y="321945"/>
                </a:lnTo>
                <a:lnTo>
                  <a:pt x="38100" y="398145"/>
                </a:lnTo>
                <a:lnTo>
                  <a:pt x="69850" y="334645"/>
                </a:lnTo>
                <a:lnTo>
                  <a:pt x="27939" y="334645"/>
                </a:lnTo>
                <a:lnTo>
                  <a:pt x="27939" y="321945"/>
                </a:lnTo>
                <a:close/>
              </a:path>
              <a:path w="1586229" h="398144">
                <a:moveTo>
                  <a:pt x="1509902" y="27939"/>
                </a:moveTo>
                <a:lnTo>
                  <a:pt x="27939" y="27939"/>
                </a:lnTo>
                <a:lnTo>
                  <a:pt x="27939" y="334645"/>
                </a:lnTo>
                <a:lnTo>
                  <a:pt x="48259" y="334645"/>
                </a:lnTo>
                <a:lnTo>
                  <a:pt x="48259" y="48260"/>
                </a:lnTo>
                <a:lnTo>
                  <a:pt x="38100" y="48260"/>
                </a:lnTo>
                <a:lnTo>
                  <a:pt x="48259" y="38100"/>
                </a:lnTo>
                <a:lnTo>
                  <a:pt x="1509902" y="38100"/>
                </a:lnTo>
                <a:lnTo>
                  <a:pt x="1509902" y="27939"/>
                </a:lnTo>
                <a:close/>
              </a:path>
              <a:path w="1586229" h="398144">
                <a:moveTo>
                  <a:pt x="76200" y="321945"/>
                </a:moveTo>
                <a:lnTo>
                  <a:pt x="48259" y="321945"/>
                </a:lnTo>
                <a:lnTo>
                  <a:pt x="48259" y="334645"/>
                </a:lnTo>
                <a:lnTo>
                  <a:pt x="69850" y="334645"/>
                </a:lnTo>
                <a:lnTo>
                  <a:pt x="76200" y="321945"/>
                </a:lnTo>
                <a:close/>
              </a:path>
              <a:path w="1586229" h="398144">
                <a:moveTo>
                  <a:pt x="1509902" y="0"/>
                </a:moveTo>
                <a:lnTo>
                  <a:pt x="1509902" y="76200"/>
                </a:lnTo>
                <a:lnTo>
                  <a:pt x="1565782" y="48260"/>
                </a:lnTo>
                <a:lnTo>
                  <a:pt x="1522602" y="48260"/>
                </a:lnTo>
                <a:lnTo>
                  <a:pt x="1522602" y="27939"/>
                </a:lnTo>
                <a:lnTo>
                  <a:pt x="1565782" y="27939"/>
                </a:lnTo>
                <a:lnTo>
                  <a:pt x="1509902" y="0"/>
                </a:lnTo>
                <a:close/>
              </a:path>
              <a:path w="1586229" h="398144">
                <a:moveTo>
                  <a:pt x="48259" y="38100"/>
                </a:moveTo>
                <a:lnTo>
                  <a:pt x="38100" y="48260"/>
                </a:lnTo>
                <a:lnTo>
                  <a:pt x="48259" y="48260"/>
                </a:lnTo>
                <a:lnTo>
                  <a:pt x="48259" y="38100"/>
                </a:lnTo>
                <a:close/>
              </a:path>
              <a:path w="1586229" h="398144">
                <a:moveTo>
                  <a:pt x="1509902" y="38100"/>
                </a:moveTo>
                <a:lnTo>
                  <a:pt x="48259" y="38100"/>
                </a:lnTo>
                <a:lnTo>
                  <a:pt x="48259" y="48260"/>
                </a:lnTo>
                <a:lnTo>
                  <a:pt x="1509902" y="48260"/>
                </a:lnTo>
                <a:lnTo>
                  <a:pt x="1509902" y="38100"/>
                </a:lnTo>
                <a:close/>
              </a:path>
              <a:path w="1586229" h="398144">
                <a:moveTo>
                  <a:pt x="1565782" y="27939"/>
                </a:moveTo>
                <a:lnTo>
                  <a:pt x="1522602" y="27939"/>
                </a:lnTo>
                <a:lnTo>
                  <a:pt x="1522602" y="48260"/>
                </a:lnTo>
                <a:lnTo>
                  <a:pt x="1565782" y="48260"/>
                </a:lnTo>
                <a:lnTo>
                  <a:pt x="1586102" y="38100"/>
                </a:lnTo>
                <a:lnTo>
                  <a:pt x="1565782" y="2793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385184" y="980414"/>
            <a:ext cx="6877684" cy="4699000"/>
            <a:chOff x="3385184" y="980414"/>
            <a:chExt cx="6877684" cy="469900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9839" y="2038031"/>
              <a:ext cx="1668835" cy="11754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5719" y="980414"/>
              <a:ext cx="1774189" cy="12204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91299" y="1176019"/>
              <a:ext cx="1196340" cy="6426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96300" y="1623059"/>
              <a:ext cx="1766570" cy="13423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91879" y="1818639"/>
              <a:ext cx="1188720" cy="76453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385185" y="2164079"/>
              <a:ext cx="4927600" cy="3515360"/>
            </a:xfrm>
            <a:custGeom>
              <a:avLst/>
              <a:gdLst/>
              <a:ahLst/>
              <a:cxnLst/>
              <a:rect l="l" t="t" r="r" b="b"/>
              <a:pathLst>
                <a:path w="4927600" h="3515360">
                  <a:moveTo>
                    <a:pt x="81915" y="1727200"/>
                  </a:moveTo>
                  <a:lnTo>
                    <a:pt x="75565" y="1714500"/>
                  </a:lnTo>
                  <a:lnTo>
                    <a:pt x="43815" y="1651000"/>
                  </a:lnTo>
                  <a:lnTo>
                    <a:pt x="5715" y="1727200"/>
                  </a:lnTo>
                  <a:lnTo>
                    <a:pt x="33655" y="1727200"/>
                  </a:lnTo>
                  <a:lnTo>
                    <a:pt x="33655" y="2068830"/>
                  </a:lnTo>
                  <a:lnTo>
                    <a:pt x="5715" y="2068830"/>
                  </a:lnTo>
                  <a:lnTo>
                    <a:pt x="43815" y="2145030"/>
                  </a:lnTo>
                  <a:lnTo>
                    <a:pt x="75565" y="2081530"/>
                  </a:lnTo>
                  <a:lnTo>
                    <a:pt x="81915" y="2068830"/>
                  </a:lnTo>
                  <a:lnTo>
                    <a:pt x="53975" y="2068830"/>
                  </a:lnTo>
                  <a:lnTo>
                    <a:pt x="53975" y="1727200"/>
                  </a:lnTo>
                  <a:lnTo>
                    <a:pt x="81915" y="1727200"/>
                  </a:lnTo>
                  <a:close/>
                </a:path>
                <a:path w="4927600" h="3515360">
                  <a:moveTo>
                    <a:pt x="1574419" y="3474783"/>
                  </a:moveTo>
                  <a:lnTo>
                    <a:pt x="1554086" y="3464623"/>
                  </a:lnTo>
                  <a:lnTo>
                    <a:pt x="1498219" y="3436683"/>
                  </a:lnTo>
                  <a:lnTo>
                    <a:pt x="1498219" y="3464623"/>
                  </a:lnTo>
                  <a:lnTo>
                    <a:pt x="48158" y="3464623"/>
                  </a:lnTo>
                  <a:lnTo>
                    <a:pt x="49110" y="3114649"/>
                  </a:lnTo>
                  <a:lnTo>
                    <a:pt x="75946" y="3116707"/>
                  </a:lnTo>
                  <a:lnTo>
                    <a:pt x="69570" y="3101086"/>
                  </a:lnTo>
                  <a:lnTo>
                    <a:pt x="43815" y="3037840"/>
                  </a:lnTo>
                  <a:lnTo>
                    <a:pt x="0" y="3110865"/>
                  </a:lnTo>
                  <a:lnTo>
                    <a:pt x="28790" y="3113087"/>
                  </a:lnTo>
                  <a:lnTo>
                    <a:pt x="27813" y="3484943"/>
                  </a:lnTo>
                  <a:lnTo>
                    <a:pt x="1498219" y="3484943"/>
                  </a:lnTo>
                  <a:lnTo>
                    <a:pt x="1498219" y="3512883"/>
                  </a:lnTo>
                  <a:lnTo>
                    <a:pt x="1554086" y="3484943"/>
                  </a:lnTo>
                  <a:lnTo>
                    <a:pt x="1574419" y="3474783"/>
                  </a:lnTo>
                  <a:close/>
                </a:path>
                <a:path w="4927600" h="3515360">
                  <a:moveTo>
                    <a:pt x="4896993" y="609854"/>
                  </a:moveTo>
                  <a:lnTo>
                    <a:pt x="4869053" y="609854"/>
                  </a:lnTo>
                  <a:lnTo>
                    <a:pt x="4869053" y="48260"/>
                  </a:lnTo>
                  <a:lnTo>
                    <a:pt x="4869053" y="38100"/>
                  </a:lnTo>
                  <a:lnTo>
                    <a:pt x="4869053" y="27940"/>
                  </a:lnTo>
                  <a:lnTo>
                    <a:pt x="3391535" y="27940"/>
                  </a:lnTo>
                  <a:lnTo>
                    <a:pt x="3391535" y="0"/>
                  </a:lnTo>
                  <a:lnTo>
                    <a:pt x="3315335" y="38100"/>
                  </a:lnTo>
                  <a:lnTo>
                    <a:pt x="3391535" y="76200"/>
                  </a:lnTo>
                  <a:lnTo>
                    <a:pt x="3391535" y="48260"/>
                  </a:lnTo>
                  <a:lnTo>
                    <a:pt x="4848733" y="48260"/>
                  </a:lnTo>
                  <a:lnTo>
                    <a:pt x="4848733" y="609854"/>
                  </a:lnTo>
                  <a:lnTo>
                    <a:pt x="4820793" y="609854"/>
                  </a:lnTo>
                  <a:lnTo>
                    <a:pt x="4858893" y="686054"/>
                  </a:lnTo>
                  <a:lnTo>
                    <a:pt x="4890643" y="622554"/>
                  </a:lnTo>
                  <a:lnTo>
                    <a:pt x="4896993" y="609854"/>
                  </a:lnTo>
                  <a:close/>
                </a:path>
                <a:path w="4927600" h="3515360">
                  <a:moveTo>
                    <a:pt x="4925695" y="1577340"/>
                  </a:moveTo>
                  <a:lnTo>
                    <a:pt x="4919345" y="1564640"/>
                  </a:lnTo>
                  <a:lnTo>
                    <a:pt x="4887595" y="1501140"/>
                  </a:lnTo>
                  <a:lnTo>
                    <a:pt x="4849495" y="1577340"/>
                  </a:lnTo>
                  <a:lnTo>
                    <a:pt x="4877435" y="1577340"/>
                  </a:lnTo>
                  <a:lnTo>
                    <a:pt x="4877435" y="1928876"/>
                  </a:lnTo>
                  <a:lnTo>
                    <a:pt x="4849495" y="1928876"/>
                  </a:lnTo>
                  <a:lnTo>
                    <a:pt x="4887595" y="2005076"/>
                  </a:lnTo>
                  <a:lnTo>
                    <a:pt x="4919345" y="1941576"/>
                  </a:lnTo>
                  <a:lnTo>
                    <a:pt x="4925695" y="1928876"/>
                  </a:lnTo>
                  <a:lnTo>
                    <a:pt x="4897755" y="1928876"/>
                  </a:lnTo>
                  <a:lnTo>
                    <a:pt x="4897755" y="1577340"/>
                  </a:lnTo>
                  <a:lnTo>
                    <a:pt x="4925695" y="1577340"/>
                  </a:lnTo>
                  <a:close/>
                </a:path>
                <a:path w="4927600" h="3515360">
                  <a:moveTo>
                    <a:pt x="4927600" y="3190240"/>
                  </a:moveTo>
                  <a:lnTo>
                    <a:pt x="4921250" y="3177540"/>
                  </a:lnTo>
                  <a:lnTo>
                    <a:pt x="4889500" y="3114040"/>
                  </a:lnTo>
                  <a:lnTo>
                    <a:pt x="4851400" y="3190240"/>
                  </a:lnTo>
                  <a:lnTo>
                    <a:pt x="4879340" y="3190240"/>
                  </a:lnTo>
                  <a:lnTo>
                    <a:pt x="4879340" y="3466490"/>
                  </a:lnTo>
                  <a:lnTo>
                    <a:pt x="3282315" y="3466490"/>
                  </a:lnTo>
                  <a:lnTo>
                    <a:pt x="3282315" y="3438550"/>
                  </a:lnTo>
                  <a:lnTo>
                    <a:pt x="3206115" y="3476650"/>
                  </a:lnTo>
                  <a:lnTo>
                    <a:pt x="3282315" y="3514750"/>
                  </a:lnTo>
                  <a:lnTo>
                    <a:pt x="3282315" y="3486810"/>
                  </a:lnTo>
                  <a:lnTo>
                    <a:pt x="4899660" y="3486810"/>
                  </a:lnTo>
                  <a:lnTo>
                    <a:pt x="4899660" y="3476650"/>
                  </a:lnTo>
                  <a:lnTo>
                    <a:pt x="4899660" y="3466490"/>
                  </a:lnTo>
                  <a:lnTo>
                    <a:pt x="4899660" y="3190240"/>
                  </a:lnTo>
                  <a:lnTo>
                    <a:pt x="4927600" y="3190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299575" y="4635500"/>
            <a:ext cx="768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Instancia Normativa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85079" y="1604009"/>
            <a:ext cx="1419860" cy="153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271145" indent="1524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Instancia Fiscalizadora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ASF</a:t>
            </a:r>
            <a:endParaRPr sz="1800">
              <a:latin typeface="Arial"/>
              <a:cs typeface="Arial"/>
            </a:endParaRPr>
          </a:p>
          <a:p>
            <a:pPr marL="12065" marR="5080" indent="-254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Auditoría 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Superior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Federación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04925" y="4786629"/>
            <a:ext cx="993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Instancia Fiscalizadora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7724" y="2677540"/>
            <a:ext cx="990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Instancia Fiscalizadora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68765" y="3020059"/>
            <a:ext cx="716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Instancia Ejecutora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577198" y="3683380"/>
            <a:ext cx="2479675" cy="855980"/>
            <a:chOff x="8577198" y="3683380"/>
            <a:chExt cx="2479675" cy="855980"/>
          </a:xfrm>
        </p:grpSpPr>
        <p:sp>
          <p:nvSpPr>
            <p:cNvPr id="29" name="object 29"/>
            <p:cNvSpPr/>
            <p:nvPr/>
          </p:nvSpPr>
          <p:spPr>
            <a:xfrm>
              <a:off x="8577198" y="3683380"/>
              <a:ext cx="889000" cy="291465"/>
            </a:xfrm>
            <a:custGeom>
              <a:avLst/>
              <a:gdLst/>
              <a:ahLst/>
              <a:cxnLst/>
              <a:rect l="l" t="t" r="r" b="b"/>
              <a:pathLst>
                <a:path w="889000" h="291464">
                  <a:moveTo>
                    <a:pt x="813012" y="264788"/>
                  </a:moveTo>
                  <a:lnTo>
                    <a:pt x="804926" y="291465"/>
                  </a:lnTo>
                  <a:lnTo>
                    <a:pt x="888873" y="276987"/>
                  </a:lnTo>
                  <a:lnTo>
                    <a:pt x="879864" y="268478"/>
                  </a:lnTo>
                  <a:lnTo>
                    <a:pt x="825246" y="268478"/>
                  </a:lnTo>
                  <a:lnTo>
                    <a:pt x="813012" y="264788"/>
                  </a:lnTo>
                  <a:close/>
                </a:path>
                <a:path w="889000" h="291464">
                  <a:moveTo>
                    <a:pt x="818934" y="245254"/>
                  </a:moveTo>
                  <a:lnTo>
                    <a:pt x="813012" y="264788"/>
                  </a:lnTo>
                  <a:lnTo>
                    <a:pt x="825246" y="268478"/>
                  </a:lnTo>
                  <a:lnTo>
                    <a:pt x="831087" y="248920"/>
                  </a:lnTo>
                  <a:lnTo>
                    <a:pt x="818934" y="245254"/>
                  </a:lnTo>
                  <a:close/>
                </a:path>
                <a:path w="889000" h="291464">
                  <a:moveTo>
                    <a:pt x="827024" y="218567"/>
                  </a:moveTo>
                  <a:lnTo>
                    <a:pt x="818934" y="245254"/>
                  </a:lnTo>
                  <a:lnTo>
                    <a:pt x="831087" y="248920"/>
                  </a:lnTo>
                  <a:lnTo>
                    <a:pt x="825246" y="268478"/>
                  </a:lnTo>
                  <a:lnTo>
                    <a:pt x="879864" y="268478"/>
                  </a:lnTo>
                  <a:lnTo>
                    <a:pt x="827024" y="218567"/>
                  </a:lnTo>
                  <a:close/>
                </a:path>
                <a:path w="889000" h="291464">
                  <a:moveTo>
                    <a:pt x="5842" y="0"/>
                  </a:moveTo>
                  <a:lnTo>
                    <a:pt x="0" y="19558"/>
                  </a:lnTo>
                  <a:lnTo>
                    <a:pt x="813012" y="264788"/>
                  </a:lnTo>
                  <a:lnTo>
                    <a:pt x="818934" y="245254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97133" y="3892406"/>
              <a:ext cx="1270407" cy="1726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32619" y="4025899"/>
              <a:ext cx="1524253" cy="51333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9671684" y="3805808"/>
            <a:ext cx="1306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PRODEP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202</a:t>
            </a:r>
            <a:r>
              <a:rPr lang="es-ES" sz="1800" spc="-20" dirty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$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s-ES" sz="1800" spc="-10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0,000.00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6901" y="2200908"/>
            <a:ext cx="1477010" cy="2284095"/>
            <a:chOff x="203200" y="1938020"/>
            <a:chExt cx="1477010" cy="2284095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3200" y="1938020"/>
              <a:ext cx="1477010" cy="130441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8779" y="2133600"/>
              <a:ext cx="899159" cy="7264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1619" y="2936240"/>
              <a:ext cx="1272794" cy="128549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6860" y="2989580"/>
              <a:ext cx="1168400" cy="1181100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6187438"/>
            <a:ext cx="12191999" cy="6705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8742" y="1013454"/>
            <a:ext cx="4293389" cy="526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128" rIns="0" bIns="0" rtlCol="0">
            <a:spAutoFit/>
          </a:bodyPr>
          <a:lstStyle/>
          <a:p>
            <a:pPr marL="520065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Marco</a:t>
            </a:r>
            <a:r>
              <a:rPr spc="-120" dirty="0"/>
              <a:t> </a:t>
            </a:r>
            <a:r>
              <a:rPr spc="-55" dirty="0"/>
              <a:t>Normativo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1389" y="1946655"/>
            <a:ext cx="93954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ranklin Gothic Medium"/>
                <a:cs typeface="Franklin Gothic Medium"/>
              </a:rPr>
              <a:t>El</a:t>
            </a:r>
            <a:r>
              <a:rPr sz="2000" spc="7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conjunto</a:t>
            </a:r>
            <a:r>
              <a:rPr sz="2000" spc="9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general</a:t>
            </a:r>
            <a:r>
              <a:rPr sz="2000" spc="8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</a:t>
            </a:r>
            <a:r>
              <a:rPr sz="2000" spc="6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normas,</a:t>
            </a:r>
            <a:r>
              <a:rPr sz="2000" spc="7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criterios,</a:t>
            </a:r>
            <a:r>
              <a:rPr sz="2000" spc="70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metodologías,</a:t>
            </a:r>
            <a:r>
              <a:rPr sz="2000" spc="8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lineamientos</a:t>
            </a:r>
            <a:r>
              <a:rPr sz="2000" spc="9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y</a:t>
            </a:r>
            <a:r>
              <a:rPr sz="2000" spc="8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sistemas,</a:t>
            </a:r>
            <a:r>
              <a:rPr sz="2000" spc="75" dirty="0">
                <a:latin typeface="Franklin Gothic Medium"/>
                <a:cs typeface="Franklin Gothic Medium"/>
              </a:rPr>
              <a:t> </a:t>
            </a:r>
            <a:r>
              <a:rPr sz="2000" spc="-25" dirty="0">
                <a:latin typeface="Franklin Gothic Medium"/>
                <a:cs typeface="Franklin Gothic Medium"/>
              </a:rPr>
              <a:t>que </a:t>
            </a:r>
            <a:r>
              <a:rPr sz="2000" dirty="0">
                <a:latin typeface="Franklin Gothic Medium"/>
                <a:cs typeface="Franklin Gothic Medium"/>
              </a:rPr>
              <a:t>establecen</a:t>
            </a:r>
            <a:r>
              <a:rPr sz="2000" spc="8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la</a:t>
            </a:r>
            <a:r>
              <a:rPr sz="2000" spc="8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forma</a:t>
            </a:r>
            <a:r>
              <a:rPr sz="2000" spc="10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en</a:t>
            </a:r>
            <a:r>
              <a:rPr sz="2000" spc="9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que</a:t>
            </a:r>
            <a:r>
              <a:rPr sz="2000" spc="8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deben</a:t>
            </a:r>
            <a:r>
              <a:rPr sz="2000" spc="8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desarrollarse</a:t>
            </a:r>
            <a:r>
              <a:rPr sz="2000" spc="8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las</a:t>
            </a:r>
            <a:r>
              <a:rPr sz="2000" spc="9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acciones</a:t>
            </a:r>
            <a:r>
              <a:rPr sz="2000" spc="8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de</a:t>
            </a:r>
            <a:r>
              <a:rPr sz="2000" spc="7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la</a:t>
            </a:r>
            <a:r>
              <a:rPr sz="2000" spc="10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Contraloría</a:t>
            </a:r>
            <a:r>
              <a:rPr sz="2000" spc="90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Social </a:t>
            </a:r>
            <a:r>
              <a:rPr sz="2000" spc="-20" dirty="0">
                <a:latin typeface="Franklin Gothic Medium"/>
                <a:cs typeface="Franklin Gothic Medium"/>
              </a:rPr>
              <a:t>son:</a:t>
            </a:r>
            <a:endParaRPr sz="20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6141" y="4268118"/>
            <a:ext cx="2044650" cy="11541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05679" y="4527486"/>
            <a:ext cx="19818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Marco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Normativo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Contraloría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5123" y="3678741"/>
            <a:ext cx="3078894" cy="72248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57108" y="3783583"/>
            <a:ext cx="28130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Reglamento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Desarrollo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1827" y="5403462"/>
            <a:ext cx="3127270" cy="7198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03275" y="5506720"/>
            <a:ext cx="30594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Reglamento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Interior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Secretaría</a:t>
            </a:r>
            <a:endParaRPr sz="14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Función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Pública.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47715" y="2776303"/>
            <a:ext cx="4160837" cy="7177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683380" y="2771775"/>
            <a:ext cx="40919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Lineamientos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Promoción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Operación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Contraloría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Programas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Federales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Desarrollo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Social.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1438" y="3685623"/>
            <a:ext cx="3074680" cy="7177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21055" y="3681412"/>
            <a:ext cx="29711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Reglas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Operación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Programa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Desarrollo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Profesional (PRODEP).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05784" y="5512682"/>
            <a:ext cx="3077405" cy="71986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802880" y="5617527"/>
            <a:ext cx="28898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860" marR="5080" indent="-518159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Convenio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Apoyo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Financiero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Marco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PRODEP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10000" y="3431539"/>
            <a:ext cx="3934460" cy="2303780"/>
          </a:xfrm>
          <a:custGeom>
            <a:avLst/>
            <a:gdLst/>
            <a:ahLst/>
            <a:cxnLst/>
            <a:rect l="l" t="t" r="r" b="b"/>
            <a:pathLst>
              <a:path w="3934459" h="2303779">
                <a:moveTo>
                  <a:pt x="1010158" y="1369060"/>
                </a:moveTo>
                <a:lnTo>
                  <a:pt x="121208" y="654799"/>
                </a:lnTo>
                <a:lnTo>
                  <a:pt x="132727" y="640461"/>
                </a:lnTo>
                <a:lnTo>
                  <a:pt x="149860" y="619125"/>
                </a:lnTo>
                <a:lnTo>
                  <a:pt x="0" y="586740"/>
                </a:lnTo>
                <a:lnTo>
                  <a:pt x="64008" y="726059"/>
                </a:lnTo>
                <a:lnTo>
                  <a:pt x="92595" y="690448"/>
                </a:lnTo>
                <a:lnTo>
                  <a:pt x="981583" y="1404620"/>
                </a:lnTo>
                <a:lnTo>
                  <a:pt x="1010158" y="1369060"/>
                </a:lnTo>
                <a:close/>
              </a:path>
              <a:path w="3934459" h="2303779">
                <a:moveTo>
                  <a:pt x="1013841" y="1523619"/>
                </a:moveTo>
                <a:lnTo>
                  <a:pt x="984377" y="1488694"/>
                </a:lnTo>
                <a:lnTo>
                  <a:pt x="145897" y="2197062"/>
                </a:lnTo>
                <a:lnTo>
                  <a:pt x="116459" y="2162162"/>
                </a:lnTo>
                <a:lnTo>
                  <a:pt x="55880" y="2303068"/>
                </a:lnTo>
                <a:lnTo>
                  <a:pt x="204851" y="2266937"/>
                </a:lnTo>
                <a:lnTo>
                  <a:pt x="187833" y="2246769"/>
                </a:lnTo>
                <a:lnTo>
                  <a:pt x="175412" y="2232050"/>
                </a:lnTo>
                <a:lnTo>
                  <a:pt x="1013841" y="1523619"/>
                </a:lnTo>
                <a:close/>
              </a:path>
              <a:path w="3934459" h="2303779">
                <a:moveTo>
                  <a:pt x="2052320" y="137160"/>
                </a:moveTo>
                <a:lnTo>
                  <a:pt x="2040890" y="114300"/>
                </a:lnTo>
                <a:lnTo>
                  <a:pt x="1983740" y="0"/>
                </a:lnTo>
                <a:lnTo>
                  <a:pt x="1915160" y="137160"/>
                </a:lnTo>
                <a:lnTo>
                  <a:pt x="1960880" y="137160"/>
                </a:lnTo>
                <a:lnTo>
                  <a:pt x="1960880" y="837311"/>
                </a:lnTo>
                <a:lnTo>
                  <a:pt x="2006600" y="837311"/>
                </a:lnTo>
                <a:lnTo>
                  <a:pt x="2006600" y="137160"/>
                </a:lnTo>
                <a:lnTo>
                  <a:pt x="2052320" y="137160"/>
                </a:lnTo>
                <a:close/>
              </a:path>
              <a:path w="3934459" h="2303779">
                <a:moveTo>
                  <a:pt x="3919347" y="2303386"/>
                </a:moveTo>
                <a:lnTo>
                  <a:pt x="3897884" y="2238489"/>
                </a:lnTo>
                <a:lnTo>
                  <a:pt x="3871214" y="2157793"/>
                </a:lnTo>
                <a:lnTo>
                  <a:pt x="3838740" y="2190089"/>
                </a:lnTo>
                <a:lnTo>
                  <a:pt x="2998216" y="1345311"/>
                </a:lnTo>
                <a:lnTo>
                  <a:pt x="2965704" y="1377569"/>
                </a:lnTo>
                <a:lnTo>
                  <a:pt x="3806342" y="2222309"/>
                </a:lnTo>
                <a:lnTo>
                  <a:pt x="3773932" y="2254542"/>
                </a:lnTo>
                <a:lnTo>
                  <a:pt x="3919347" y="2303386"/>
                </a:lnTo>
                <a:close/>
              </a:path>
              <a:path w="3934459" h="2303779">
                <a:moveTo>
                  <a:pt x="3934079" y="513080"/>
                </a:moveTo>
                <a:lnTo>
                  <a:pt x="3784854" y="548386"/>
                </a:lnTo>
                <a:lnTo>
                  <a:pt x="3814153" y="583501"/>
                </a:lnTo>
                <a:lnTo>
                  <a:pt x="2977515" y="1282319"/>
                </a:lnTo>
                <a:lnTo>
                  <a:pt x="3006725" y="1317498"/>
                </a:lnTo>
                <a:lnTo>
                  <a:pt x="3843401" y="618528"/>
                </a:lnTo>
                <a:lnTo>
                  <a:pt x="3872738" y="653669"/>
                </a:lnTo>
                <a:lnTo>
                  <a:pt x="3909745" y="568833"/>
                </a:lnTo>
                <a:lnTo>
                  <a:pt x="3934079" y="51308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571" rIns="0" bIns="0" rtlCol="0">
            <a:spAutoFit/>
          </a:bodyPr>
          <a:lstStyle/>
          <a:p>
            <a:pPr marL="296672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solidFill>
                  <a:srgbClr val="000000"/>
                </a:solidFill>
                <a:latin typeface="Calibri"/>
                <a:cs typeface="Calibri"/>
              </a:rPr>
              <a:t>CAPACITACIÓN</a:t>
            </a:r>
            <a:r>
              <a:rPr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 INVESTIGACIÓN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263417"/>
            <a:ext cx="5257800" cy="3362131"/>
            <a:chOff x="5887572" y="1465541"/>
            <a:chExt cx="5787685" cy="420499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572" y="1465541"/>
              <a:ext cx="5787685" cy="4204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7580" y="1615439"/>
              <a:ext cx="5300980" cy="3718560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2824EDFB-0E91-FEE3-6D8D-31AB8C1DC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238" y="5286951"/>
            <a:ext cx="3709988" cy="155092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3185818-201D-3C54-5AAD-3C6EE91D5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826" y="4888295"/>
            <a:ext cx="2603937" cy="173528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5499253-3727-FD54-D487-E877CB503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1905000"/>
            <a:ext cx="4345097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90600" y="3714597"/>
            <a:ext cx="9829800" cy="5611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90"/>
              </a:spcBef>
            </a:pP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Cualquier</a:t>
            </a:r>
            <a:r>
              <a:rPr sz="1600" b="1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B0F0"/>
                </a:solidFill>
                <a:latin typeface="Calibri"/>
                <a:cs typeface="Calibri"/>
              </a:rPr>
              <a:t>Profesor</a:t>
            </a:r>
            <a:r>
              <a:rPr sz="1600" b="1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de</a:t>
            </a:r>
            <a:r>
              <a:rPr sz="1600" b="1" spc="-4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las</a:t>
            </a:r>
            <a:r>
              <a:rPr sz="1600" b="1" spc="-3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Instancias</a:t>
            </a:r>
            <a:r>
              <a:rPr sz="1600" b="1" spc="-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B0F0"/>
                </a:solidFill>
                <a:latin typeface="Calibri"/>
                <a:cs typeface="Calibri"/>
              </a:rPr>
              <a:t>Ejecutoras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(IES),</a:t>
            </a:r>
            <a:r>
              <a:rPr sz="1600" b="1" spc="39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que</a:t>
            </a:r>
            <a:r>
              <a:rPr sz="1600" b="1" spc="3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resultaron</a:t>
            </a:r>
            <a:r>
              <a:rPr sz="1600" b="1" spc="38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apoyadas</a:t>
            </a:r>
            <a:r>
              <a:rPr sz="1600" b="1" spc="38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600" b="1" spc="3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través</a:t>
            </a:r>
            <a:r>
              <a:rPr sz="1600" b="1" spc="37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B0F0"/>
                </a:solidFill>
                <a:latin typeface="Calibri"/>
                <a:cs typeface="Calibri"/>
              </a:rPr>
              <a:t>del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PRODEP</a:t>
            </a:r>
            <a:r>
              <a:rPr sz="1600" b="1" spc="305" dirty="0">
                <a:solidFill>
                  <a:srgbClr val="00B0F0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pueden</a:t>
            </a:r>
            <a:r>
              <a:rPr sz="1600" b="1" spc="310" dirty="0">
                <a:solidFill>
                  <a:srgbClr val="00B0F0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ser</a:t>
            </a:r>
            <a:r>
              <a:rPr sz="1600" b="1" spc="295" dirty="0">
                <a:solidFill>
                  <a:srgbClr val="00B0F0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beneficiarios</a:t>
            </a:r>
            <a:r>
              <a:rPr sz="1600" b="1" spc="315" dirty="0">
                <a:solidFill>
                  <a:srgbClr val="00B0F0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00B0F0"/>
                </a:solidFill>
                <a:latin typeface="Calibri"/>
                <a:cs typeface="Calibri"/>
              </a:rPr>
              <a:t>de</a:t>
            </a:r>
            <a:r>
              <a:rPr sz="1600" b="1" spc="300" dirty="0">
                <a:solidFill>
                  <a:srgbClr val="00B0F0"/>
                </a:solidFill>
                <a:latin typeface="Calibri"/>
                <a:cs typeface="Calibri"/>
              </a:rPr>
              <a:t>  </a:t>
            </a:r>
            <a:r>
              <a:rPr sz="1600" b="1" spc="-25" dirty="0">
                <a:solidFill>
                  <a:srgbClr val="00B0F0"/>
                </a:solidFill>
                <a:latin typeface="Calibri"/>
                <a:cs typeface="Calibri"/>
              </a:rPr>
              <a:t>la </a:t>
            </a:r>
            <a:r>
              <a:rPr sz="1600" b="1" spc="-10" dirty="0">
                <a:solidFill>
                  <a:srgbClr val="00B0F0"/>
                </a:solidFill>
                <a:latin typeface="Calibri"/>
                <a:cs typeface="Calibri"/>
              </a:rPr>
              <a:t>Contraloría</a:t>
            </a:r>
            <a:r>
              <a:rPr sz="1600" b="1" spc="-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B0F0"/>
                </a:solidFill>
                <a:latin typeface="Calibri"/>
                <a:cs typeface="Calibri"/>
              </a:rPr>
              <a:t>Social</a:t>
            </a:r>
            <a:endParaRPr sz="16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4200" y="743808"/>
            <a:ext cx="5282881" cy="636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  <a:tabLst>
                <a:tab pos="240665" algn="l"/>
              </a:tabLst>
            </a:pPr>
            <a:endParaRPr lang="es-ES" sz="2800" dirty="0">
              <a:solidFill>
                <a:schemeClr val="accent4">
                  <a:lumMod val="75000"/>
                </a:schemeClr>
              </a:solidFill>
              <a:latin typeface="Arial Black"/>
              <a:cs typeface="Arial Black"/>
            </a:endParaRPr>
          </a:p>
          <a:p>
            <a:pPr marL="12700" algn="ctr">
              <a:lnSpc>
                <a:spcPts val="2280"/>
              </a:lnSpc>
              <a:spcBef>
                <a:spcPts val="100"/>
              </a:spcBef>
              <a:tabLst>
                <a:tab pos="240665" algn="l"/>
              </a:tabLst>
            </a:pPr>
            <a:r>
              <a:rPr sz="2800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COMITÉS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.</a:t>
            </a:r>
            <a:endParaRPr sz="2800" spc="-10" dirty="0">
              <a:solidFill>
                <a:schemeClr val="accent4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7899" y="1890693"/>
            <a:ext cx="7696200" cy="394979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  <a:tabLst>
                <a:tab pos="354965" algn="l"/>
              </a:tabLst>
            </a:pPr>
            <a:r>
              <a:rPr lang="es-MX" b="1" i="1" u="sng" dirty="0">
                <a:solidFill>
                  <a:srgbClr val="00B0F0"/>
                </a:solidFill>
                <a:latin typeface="Calibri"/>
                <a:cs typeface="Calibri"/>
              </a:rPr>
              <a:t>VIGENCIA: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Al</a:t>
            </a:r>
            <a:r>
              <a:rPr b="1" spc="-3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menos</a:t>
            </a:r>
            <a:r>
              <a:rPr b="1" spc="-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de</a:t>
            </a:r>
            <a:r>
              <a:rPr b="1" spc="-3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un</a:t>
            </a:r>
            <a:r>
              <a:rPr b="1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año,</a:t>
            </a:r>
            <a:r>
              <a:rPr b="1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con</a:t>
            </a:r>
            <a:r>
              <a:rPr b="1" spc="-4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posibilidad</a:t>
            </a:r>
            <a:r>
              <a:rPr b="1" spc="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de</a:t>
            </a:r>
            <a:r>
              <a:rPr b="1" spc="-3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renovación</a:t>
            </a:r>
            <a:r>
              <a:rPr b="1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de</a:t>
            </a:r>
            <a:r>
              <a:rPr b="1" spc="-3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un</a:t>
            </a:r>
            <a:r>
              <a:rPr b="1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año</a:t>
            </a:r>
            <a:r>
              <a:rPr b="1" spc="-3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spc="-20" dirty="0" err="1">
                <a:solidFill>
                  <a:srgbClr val="00B0F0"/>
                </a:solidFill>
                <a:latin typeface="Calibri"/>
                <a:cs typeface="Calibri"/>
              </a:rPr>
              <a:t>más</a:t>
            </a:r>
            <a:r>
              <a:rPr b="1" spc="-20" dirty="0">
                <a:solidFill>
                  <a:srgbClr val="00B0F0"/>
                </a:solidFill>
                <a:latin typeface="Calibri"/>
                <a:cs typeface="Calibri"/>
              </a:rPr>
              <a:t>.</a:t>
            </a:r>
            <a:endParaRPr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0" y="2748425"/>
            <a:ext cx="8479380" cy="394979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19"/>
              </a:spcBef>
              <a:tabLst>
                <a:tab pos="184785" algn="l"/>
              </a:tabLst>
            </a:pPr>
            <a:r>
              <a:rPr b="1" dirty="0" err="1">
                <a:solidFill>
                  <a:srgbClr val="00B0F0"/>
                </a:solidFill>
                <a:latin typeface="Calibri"/>
                <a:cs typeface="Calibri"/>
              </a:rPr>
              <a:t>Número</a:t>
            </a:r>
            <a:r>
              <a:rPr b="1" spc="-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de </a:t>
            </a:r>
            <a:r>
              <a:rPr b="1" spc="-10" dirty="0">
                <a:solidFill>
                  <a:srgbClr val="00B0F0"/>
                </a:solidFill>
                <a:latin typeface="Calibri"/>
                <a:cs typeface="Calibri"/>
              </a:rPr>
              <a:t>participantes:</a:t>
            </a:r>
            <a:r>
              <a:rPr b="1" spc="-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Serán</a:t>
            </a:r>
            <a:r>
              <a:rPr b="1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como</a:t>
            </a:r>
            <a:r>
              <a:rPr b="1" spc="-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mínimo</a:t>
            </a:r>
            <a:r>
              <a:rPr b="1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 err="1">
                <a:solidFill>
                  <a:srgbClr val="00B0F0"/>
                </a:solidFill>
                <a:latin typeface="Calibri"/>
                <a:cs typeface="Calibri"/>
              </a:rPr>
              <a:t>una</a:t>
            </a:r>
            <a:r>
              <a:rPr b="1" spc="-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persona</a:t>
            </a:r>
            <a:r>
              <a:rPr b="1" spc="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  <a:r>
              <a:rPr b="1" spc="-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máximo</a:t>
            </a:r>
            <a:r>
              <a:rPr b="1" spc="-3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B0F0"/>
                </a:solidFill>
                <a:latin typeface="Calibri"/>
                <a:cs typeface="Calibri"/>
              </a:rPr>
              <a:t>seis</a:t>
            </a:r>
            <a:r>
              <a:rPr b="1" spc="-3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B0F0"/>
                </a:solidFill>
                <a:latin typeface="Calibri"/>
                <a:cs typeface="Calibri"/>
              </a:rPr>
              <a:t>miembros.</a:t>
            </a:r>
            <a:endParaRPr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7438"/>
            <a:ext cx="12191999" cy="6705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DEFB76E-904D-A2EE-37BF-3C79B0A45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456147"/>
            <a:ext cx="2795588" cy="11686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580758" y="163512"/>
            <a:ext cx="462216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28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Arial Black"/>
                <a:cs typeface="Arial Black"/>
              </a:rPr>
              <a:t>COMITÉS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DE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LA</a:t>
            </a:r>
            <a:r>
              <a:rPr sz="2000" spc="-60" dirty="0">
                <a:latin typeface="Arial Black"/>
                <a:cs typeface="Arial Black"/>
              </a:rPr>
              <a:t> </a:t>
            </a:r>
            <a:r>
              <a:rPr sz="2000" spc="-10" dirty="0">
                <a:latin typeface="Arial Black"/>
                <a:cs typeface="Arial Black"/>
              </a:rPr>
              <a:t>CONTRALORÍA</a:t>
            </a:r>
            <a:endParaRPr sz="2000">
              <a:latin typeface="Arial Black"/>
              <a:cs typeface="Arial Black"/>
            </a:endParaRPr>
          </a:p>
          <a:p>
            <a:pPr marL="1897380">
              <a:lnSpc>
                <a:spcPts val="2280"/>
              </a:lnSpc>
            </a:pPr>
            <a:r>
              <a:rPr sz="2000" spc="-10" dirty="0">
                <a:latin typeface="Arial Black"/>
                <a:cs typeface="Arial Black"/>
              </a:rPr>
              <a:t>SOCIAL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1269" y="832230"/>
            <a:ext cx="6402705" cy="0"/>
          </a:xfrm>
          <a:custGeom>
            <a:avLst/>
            <a:gdLst/>
            <a:ahLst/>
            <a:cxnLst/>
            <a:rect l="l" t="t" r="r" b="b"/>
            <a:pathLst>
              <a:path w="6402705">
                <a:moveTo>
                  <a:pt x="0" y="0"/>
                </a:moveTo>
                <a:lnTo>
                  <a:pt x="640219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79084" y="1241723"/>
            <a:ext cx="6049645" cy="2635849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 marR="5080" algn="ctr">
              <a:lnSpc>
                <a:spcPct val="115300"/>
              </a:lnSpc>
              <a:spcBef>
                <a:spcPts val="600"/>
              </a:spcBef>
              <a:tabLst>
                <a:tab pos="355600" algn="l"/>
              </a:tabLst>
            </a:pPr>
            <a:r>
              <a:rPr lang="es-MX" sz="1100" b="1" i="1" u="sng" dirty="0">
                <a:solidFill>
                  <a:schemeClr val="tx1"/>
                </a:solidFill>
                <a:latin typeface="Calibri"/>
                <a:cs typeface="Calibri"/>
              </a:rPr>
              <a:t>RESPONSABILIDADES</a:t>
            </a:r>
            <a:r>
              <a:rPr lang="es-MX" sz="1100" b="1" i="1" u="sng" spc="1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MX" sz="1100" b="1" i="1" u="sng" dirty="0">
                <a:solidFill>
                  <a:schemeClr val="tx1"/>
                </a:solidFill>
                <a:latin typeface="Calibri"/>
                <a:cs typeface="Calibri"/>
              </a:rPr>
              <a:t>Y/O</a:t>
            </a:r>
            <a:r>
              <a:rPr lang="es-MX" sz="1100" b="1" i="1" u="sng" spc="1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MX" sz="1100" b="1" i="1" u="sng" dirty="0">
                <a:solidFill>
                  <a:schemeClr val="tx1"/>
                </a:solidFill>
                <a:latin typeface="Calibri"/>
                <a:cs typeface="Calibri"/>
              </a:rPr>
              <a:t>PRINCIPALES</a:t>
            </a:r>
            <a:r>
              <a:rPr lang="es-MX" sz="1100" b="1" i="1" u="sng" spc="1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MX" sz="1100" b="1" i="1" u="sng" dirty="0">
                <a:solidFill>
                  <a:schemeClr val="tx1"/>
                </a:solidFill>
                <a:latin typeface="Calibri"/>
                <a:cs typeface="Calibri"/>
              </a:rPr>
              <a:t>ACTIVIDADES</a:t>
            </a:r>
            <a:r>
              <a:rPr sz="1200" b="1" u="sng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sz="1200" b="1" u="sng" spc="11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lang="es-ES" sz="1200" b="1" u="sng" spc="114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84150" marR="5080" indent="-171450">
              <a:lnSpc>
                <a:spcPct val="1153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1200" b="1" dirty="0" err="1">
                <a:solidFill>
                  <a:schemeClr val="tx1"/>
                </a:solidFill>
                <a:latin typeface="Calibri"/>
                <a:cs typeface="Calibri"/>
              </a:rPr>
              <a:t>Garantiza</a:t>
            </a:r>
            <a:r>
              <a:rPr sz="1200" b="1" spc="1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200" b="1" spc="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transparencia</a:t>
            </a:r>
            <a:r>
              <a:rPr sz="1200" b="1" spc="11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sz="1200" b="1" spc="1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200" b="1" spc="1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rendición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2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cuentas,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84150" lvl="1" indent="-171450">
              <a:lnSpc>
                <a:spcPct val="100000"/>
              </a:lnSpc>
              <a:spcBef>
                <a:spcPts val="819"/>
              </a:spcBef>
              <a:buFont typeface="Arial" panose="020B0604020202020204" pitchFamily="34" charset="0"/>
              <a:buChar char="•"/>
              <a:tabLst>
                <a:tab pos="161290" algn="l"/>
              </a:tabLst>
            </a:pP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Crea</a:t>
            </a:r>
            <a:r>
              <a:rPr sz="12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una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 corresponsabilidad</a:t>
            </a:r>
            <a:r>
              <a:rPr sz="12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entre el</a:t>
            </a:r>
            <a:r>
              <a:rPr sz="12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Estado y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los</a:t>
            </a:r>
            <a:r>
              <a:rPr sz="12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beneficiarios,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84150" lvl="1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161290" algn="l"/>
              </a:tabLst>
            </a:pP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Favorece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2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participación</a:t>
            </a:r>
            <a:r>
              <a:rPr sz="12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organizada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 de</a:t>
            </a:r>
            <a:r>
              <a:rPr sz="12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grupos</a:t>
            </a:r>
            <a:r>
              <a:rPr sz="1200" b="1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vulnerables,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84150" lvl="1" indent="-171450">
              <a:lnSpc>
                <a:spcPct val="100000"/>
              </a:lnSpc>
              <a:spcBef>
                <a:spcPts val="819"/>
              </a:spcBef>
              <a:buFont typeface="Arial" panose="020B0604020202020204" pitchFamily="34" charset="0"/>
              <a:buChar char="•"/>
              <a:tabLst>
                <a:tab pos="161290" algn="l"/>
              </a:tabLst>
            </a:pP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Ayuda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mejorar</a:t>
            </a:r>
            <a:r>
              <a:rPr sz="12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las</a:t>
            </a:r>
            <a:r>
              <a:rPr sz="12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obras</a:t>
            </a:r>
            <a:r>
              <a:rPr sz="12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sz="12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servicios</a:t>
            </a:r>
            <a:r>
              <a:rPr sz="12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públicos,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84150" marR="1918335" lvl="1" indent="-171450">
              <a:lnSpc>
                <a:spcPct val="157000"/>
              </a:lnSpc>
              <a:buFont typeface="Arial" panose="020B0604020202020204" pitchFamily="34" charset="0"/>
              <a:buChar char="•"/>
              <a:tabLst>
                <a:tab pos="161290" algn="l"/>
              </a:tabLst>
            </a:pP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Inhibe la</a:t>
            </a:r>
            <a:r>
              <a:rPr sz="12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corrupción,</a:t>
            </a:r>
            <a:r>
              <a:rPr sz="1200" b="1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2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discrecionalidad</a:t>
            </a:r>
            <a:r>
              <a:rPr sz="1200" b="1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el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uso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político</a:t>
            </a:r>
            <a:r>
              <a:rPr sz="1200" b="1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2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chemeClr val="tx1"/>
                </a:solidFill>
                <a:latin typeface="Calibri"/>
                <a:cs typeface="Calibri"/>
              </a:rPr>
              <a:t>los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programas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públicos,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84150" lvl="1" indent="-171450">
              <a:lnSpc>
                <a:spcPct val="100000"/>
              </a:lnSpc>
              <a:spcBef>
                <a:spcPts val="819"/>
              </a:spcBef>
              <a:buFont typeface="Arial" panose="020B0604020202020204" pitchFamily="34" charset="0"/>
              <a:buChar char="•"/>
              <a:tabLst>
                <a:tab pos="161290" algn="l"/>
              </a:tabLst>
            </a:pP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Combate</a:t>
            </a:r>
            <a:r>
              <a:rPr sz="12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2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2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corrupción</a:t>
            </a:r>
            <a:r>
              <a:rPr sz="1200" b="1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1200" b="1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impunidad,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84150" lvl="1" indent="-171450">
              <a:lnSpc>
                <a:spcPct val="100000"/>
              </a:lnSpc>
              <a:spcBef>
                <a:spcPts val="805"/>
              </a:spcBef>
              <a:buFont typeface="Arial" panose="020B0604020202020204" pitchFamily="34" charset="0"/>
              <a:buChar char="•"/>
              <a:tabLst>
                <a:tab pos="161290" algn="l"/>
              </a:tabLst>
            </a:pP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Aporta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elementos para</a:t>
            </a:r>
            <a:r>
              <a:rPr sz="12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establecer</a:t>
            </a:r>
            <a:r>
              <a:rPr sz="12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estrategias</a:t>
            </a:r>
            <a:r>
              <a:rPr sz="12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fiscalización,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9084" y="4025962"/>
            <a:ext cx="5633085" cy="877162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19"/>
              </a:spcBef>
              <a:buFont typeface="Arial" panose="020B0604020202020204" pitchFamily="34" charset="0"/>
              <a:buChar char="•"/>
              <a:tabLst>
                <a:tab pos="161290" algn="l"/>
              </a:tabLst>
            </a:pP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Vinculación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con</a:t>
            </a:r>
            <a:r>
              <a:rPr sz="12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otros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actores</a:t>
            </a:r>
            <a:r>
              <a:rPr sz="12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para</a:t>
            </a:r>
            <a:r>
              <a:rPr sz="12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el</a:t>
            </a:r>
            <a:r>
              <a:rPr sz="12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logro</a:t>
            </a:r>
            <a:r>
              <a:rPr sz="12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2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resultados,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819"/>
              </a:spcBef>
              <a:buFont typeface="Arial" panose="020B0604020202020204" pitchFamily="34" charset="0"/>
              <a:buChar char="•"/>
              <a:tabLst>
                <a:tab pos="161290" algn="l"/>
              </a:tabLst>
            </a:pP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Fortalece</a:t>
            </a:r>
            <a:r>
              <a:rPr sz="1200" b="1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los</a:t>
            </a:r>
            <a:r>
              <a:rPr sz="12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vínculos</a:t>
            </a:r>
            <a:r>
              <a:rPr sz="1200" b="1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2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confianza</a:t>
            </a:r>
            <a:r>
              <a:rPr sz="12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entre</a:t>
            </a:r>
            <a:r>
              <a:rPr sz="12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el</a:t>
            </a:r>
            <a:r>
              <a:rPr sz="12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gobierno</a:t>
            </a:r>
            <a:r>
              <a:rPr sz="1200" b="1" spc="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sz="12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sociedad</a:t>
            </a:r>
            <a:r>
              <a:rPr sz="12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819"/>
              </a:spcBef>
              <a:buFont typeface="Arial" panose="020B0604020202020204" pitchFamily="34" charset="0"/>
              <a:buChar char="•"/>
              <a:tabLst>
                <a:tab pos="161290" algn="l"/>
              </a:tabLst>
            </a:pP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Promueve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mecanismos</a:t>
            </a:r>
            <a:r>
              <a:rPr sz="12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para</a:t>
            </a:r>
            <a:r>
              <a:rPr sz="12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atender</a:t>
            </a:r>
            <a:r>
              <a:rPr sz="12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las</a:t>
            </a:r>
            <a:r>
              <a:rPr sz="1200" b="1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demandas</a:t>
            </a:r>
            <a:r>
              <a:rPr sz="12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sociales</a:t>
            </a:r>
            <a:r>
              <a:rPr sz="12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2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Calibri"/>
                <a:cs typeface="Calibri"/>
              </a:rPr>
              <a:t>manera</a:t>
            </a:r>
            <a:r>
              <a:rPr sz="12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 err="1">
                <a:solidFill>
                  <a:schemeClr val="tx1"/>
                </a:solidFill>
                <a:latin typeface="Calibri"/>
                <a:cs typeface="Calibri"/>
              </a:rPr>
              <a:t>organizada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7438"/>
            <a:ext cx="12191999" cy="6705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084571-C685-E46C-2623-E3EDBF938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4956018" cy="28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4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395689"/>
            <a:ext cx="37757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¿Para</a:t>
            </a:r>
            <a:r>
              <a:rPr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sirve</a:t>
            </a:r>
            <a:r>
              <a:rPr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Contraloría</a:t>
            </a:r>
            <a:r>
              <a:rPr sz="20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Social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mediante</a:t>
            </a:r>
            <a:r>
              <a:rPr sz="20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sus</a:t>
            </a:r>
            <a:r>
              <a:rPr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comités</a:t>
            </a:r>
            <a:r>
              <a:rPr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0372" y="1269532"/>
            <a:ext cx="607695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985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Para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distintos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beneficiarios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beneficiarias,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ayuden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participación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vigilar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operación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Programa </a:t>
            </a:r>
            <a:r>
              <a:rPr sz="1800" dirty="0">
                <a:latin typeface="Calibri"/>
                <a:cs typeface="Calibri"/>
              </a:rPr>
              <a:t>sea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aplicada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manera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correcta.</a:t>
            </a:r>
            <a:endParaRPr sz="1800" dirty="0">
              <a:latin typeface="Calibri"/>
              <a:cs typeface="Calibri"/>
            </a:endParaRPr>
          </a:p>
          <a:p>
            <a:pPr marL="299085" indent="-286385" algn="just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Verificar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apoyos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entregados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marco del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Programa</a:t>
            </a:r>
            <a:endParaRPr sz="1800" dirty="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otorguen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acuerdo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Reglas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Operación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vigentes.</a:t>
            </a:r>
            <a:endParaRPr sz="1800" dirty="0">
              <a:latin typeface="Calibri"/>
              <a:cs typeface="Calibri"/>
            </a:endParaRPr>
          </a:p>
          <a:p>
            <a:pPr marL="299085" marR="8890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Contribuye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garantizar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transparencia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rendición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cuentas;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inhibir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corrupción,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discrecionalidad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uso </a:t>
            </a:r>
            <a:r>
              <a:rPr sz="1800" dirty="0">
                <a:latin typeface="Calibri"/>
                <a:cs typeface="Calibri"/>
              </a:rPr>
              <a:t>político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programas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públicos,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fortalecer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vínculos</a:t>
            </a:r>
            <a:r>
              <a:rPr sz="1800" spc="-25" dirty="0">
                <a:latin typeface="Calibri"/>
                <a:cs typeface="Calibri"/>
              </a:rPr>
              <a:t> de </a:t>
            </a:r>
            <a:r>
              <a:rPr sz="1800" spc="-10" dirty="0">
                <a:latin typeface="Calibri"/>
                <a:cs typeface="Calibri"/>
              </a:rPr>
              <a:t>confianza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entre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gobierno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ciudadanía.</a:t>
            </a:r>
            <a:endParaRPr sz="1800" dirty="0">
              <a:latin typeface="Calibri"/>
              <a:cs typeface="Calibri"/>
            </a:endParaRPr>
          </a:p>
          <a:p>
            <a:pPr marL="299085" indent="-286385" algn="just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Para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prevenir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tiempo,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posibles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irregularidades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desvíos</a:t>
            </a:r>
            <a:endParaRPr sz="1800" dirty="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durante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ejecución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programas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sociales.</a:t>
            </a:r>
            <a:endParaRPr sz="1800" dirty="0">
              <a:latin typeface="Calibri"/>
              <a:cs typeface="Calibri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Para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rendir</a:t>
            </a:r>
            <a:r>
              <a:rPr sz="1800" spc="4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cuentas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claras</a:t>
            </a:r>
            <a:r>
              <a:rPr sz="1800" spc="4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ciudadanía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fortalecer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la </a:t>
            </a:r>
            <a:r>
              <a:rPr sz="1800" dirty="0">
                <a:latin typeface="Calibri"/>
                <a:cs typeface="Calibri"/>
              </a:rPr>
              <a:t>corresponsabilidad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entre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gobierno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sociedad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bienestar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todos.</a:t>
            </a:r>
            <a:endParaRPr sz="1800" dirty="0">
              <a:latin typeface="Calibri"/>
              <a:cs typeface="Calibri"/>
            </a:endParaRPr>
          </a:p>
          <a:p>
            <a:pPr marL="299085" marR="9525" indent="-287020" algn="just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Para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desempeño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gobierno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realice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mayor transparencia.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7438"/>
            <a:ext cx="12191999" cy="6705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FD020E1-B13E-6647-40DA-10BF9F149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038600"/>
            <a:ext cx="3709988" cy="1550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019" y="1002728"/>
            <a:ext cx="10991215" cy="12223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665" marR="5080" indent="-228600" algn="just">
              <a:lnSpc>
                <a:spcPct val="90200"/>
              </a:lnSpc>
              <a:spcBef>
                <a:spcPts val="430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28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Comité</a:t>
            </a:r>
            <a:r>
              <a:rPr sz="28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8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Contraloría</a:t>
            </a:r>
            <a:r>
              <a:rPr sz="28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Social</a:t>
            </a:r>
            <a:r>
              <a:rPr sz="28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deberá</a:t>
            </a:r>
            <a:r>
              <a:rPr sz="2800" b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reunirse</a:t>
            </a:r>
            <a:r>
              <a:rPr sz="28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periódicamente</a:t>
            </a:r>
            <a:r>
              <a:rPr sz="28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8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llenar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los</a:t>
            </a:r>
            <a:r>
              <a:rPr sz="2800" b="1" spc="290" dirty="0">
                <a:solidFill>
                  <a:srgbClr val="001F5F"/>
                </a:solidFill>
                <a:latin typeface="Calibri"/>
                <a:cs typeface="Calibri"/>
              </a:rPr>
              <a:t>  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formatos</a:t>
            </a:r>
            <a:r>
              <a:rPr sz="2800" b="1" spc="285" dirty="0">
                <a:solidFill>
                  <a:srgbClr val="001F5F"/>
                </a:solidFill>
                <a:latin typeface="Calibri"/>
                <a:cs typeface="Calibri"/>
              </a:rPr>
              <a:t>  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800" b="1" spc="295" dirty="0">
                <a:solidFill>
                  <a:srgbClr val="001F5F"/>
                </a:solidFill>
                <a:latin typeface="Calibri"/>
                <a:cs typeface="Calibri"/>
              </a:rPr>
              <a:t>  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Minuta</a:t>
            </a:r>
            <a:r>
              <a:rPr sz="2800" b="1" spc="290" dirty="0">
                <a:solidFill>
                  <a:srgbClr val="001F5F"/>
                </a:solidFill>
                <a:latin typeface="Calibri"/>
                <a:cs typeface="Calibri"/>
              </a:rPr>
              <a:t>  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800" b="1" spc="300" dirty="0">
                <a:solidFill>
                  <a:srgbClr val="001F5F"/>
                </a:solidFill>
                <a:latin typeface="Calibri"/>
                <a:cs typeface="Calibri"/>
              </a:rPr>
              <a:t>  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Reunión</a:t>
            </a:r>
            <a:r>
              <a:rPr sz="2800" b="1" spc="295" dirty="0">
                <a:solidFill>
                  <a:srgbClr val="001F5F"/>
                </a:solidFill>
                <a:latin typeface="Calibri"/>
                <a:cs typeface="Calibri"/>
              </a:rPr>
              <a:t>  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800" b="1" spc="300" dirty="0">
                <a:solidFill>
                  <a:srgbClr val="001F5F"/>
                </a:solidFill>
                <a:latin typeface="Calibri"/>
                <a:cs typeface="Calibri"/>
              </a:rPr>
              <a:t>  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Lista</a:t>
            </a:r>
            <a:r>
              <a:rPr sz="2800" b="1" spc="290" dirty="0">
                <a:solidFill>
                  <a:srgbClr val="001F5F"/>
                </a:solidFill>
                <a:latin typeface="Calibri"/>
                <a:cs typeface="Calibri"/>
              </a:rPr>
              <a:t>  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800" b="1" spc="295" dirty="0">
                <a:solidFill>
                  <a:srgbClr val="001F5F"/>
                </a:solidFill>
                <a:latin typeface="Calibri"/>
                <a:cs typeface="Calibri"/>
              </a:rPr>
              <a:t> 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Asistencia correspondientes.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63638"/>
            <a:ext cx="12191999" cy="6705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4B6454-13C3-DD6D-780A-138F819B7D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7" t="17247" r="16215" b="7494"/>
          <a:stretch/>
        </p:blipFill>
        <p:spPr>
          <a:xfrm>
            <a:off x="2590800" y="2415570"/>
            <a:ext cx="6172200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1163</Words>
  <Application>Microsoft Office PowerPoint</Application>
  <PresentationFormat>Panorámica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Franklin Gothic Medium</vt:lpstr>
      <vt:lpstr>Wingdings</vt:lpstr>
      <vt:lpstr>Office Theme</vt:lpstr>
      <vt:lpstr>CAPACITACIÓN PROGRAMA DE CONTRALORIA SOCIAL.</vt:lpstr>
      <vt:lpstr>ANTECEDENTES</vt:lpstr>
      <vt:lpstr>Aplicación</vt:lpstr>
      <vt:lpstr>Marco Normativo</vt:lpstr>
      <vt:lpstr>CAPACITACIÓN E INVESTIGACIÓN</vt:lpstr>
      <vt:lpstr>Presentación de PowerPoint</vt:lpstr>
      <vt:lpstr>Presentación de PowerPoint</vt:lpstr>
      <vt:lpstr>¿Para que sirve la Contraloría Social mediante sus comités 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Compromisos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guerrero</dc:creator>
  <cp:lastModifiedBy>Mauricio UPMH</cp:lastModifiedBy>
  <cp:revision>7</cp:revision>
  <dcterms:created xsi:type="dcterms:W3CDTF">2023-10-11T23:52:47Z</dcterms:created>
  <dcterms:modified xsi:type="dcterms:W3CDTF">2023-10-17T01:37:18Z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2023-10-11T00:00:00Z</vt:filetime>
  </property>
  <property fmtid="{D5CDD505-2E9C-101B-9397-08002B2CF9AE}" pid="5" name="Producer">
    <vt:lpwstr>Microsoft® PowerPoint® 2016</vt:lpwstr>
  </property>
</Properties>
</file>